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106" r:id="rId2"/>
    <p:sldId id="997" r:id="rId3"/>
    <p:sldId id="996" r:id="rId4"/>
    <p:sldId id="1120" r:id="rId5"/>
    <p:sldId id="1122" r:id="rId6"/>
    <p:sldId id="1124" r:id="rId7"/>
    <p:sldId id="1028" r:id="rId8"/>
    <p:sldId id="1152" r:id="rId9"/>
    <p:sldId id="1032" r:id="rId10"/>
    <p:sldId id="1035" r:id="rId11"/>
    <p:sldId id="1036" r:id="rId12"/>
    <p:sldId id="1038" r:id="rId13"/>
    <p:sldId id="1040" r:id="rId14"/>
    <p:sldId id="1043" r:id="rId15"/>
    <p:sldId id="1011" r:id="rId16"/>
    <p:sldId id="1044" r:id="rId17"/>
    <p:sldId id="1046" r:id="rId18"/>
    <p:sldId id="1049" r:id="rId19"/>
    <p:sldId id="1051" r:id="rId20"/>
    <p:sldId id="1053" r:id="rId21"/>
    <p:sldId id="1055" r:id="rId22"/>
    <p:sldId id="1056" r:id="rId23"/>
    <p:sldId id="1069" r:id="rId24"/>
    <p:sldId id="1071" r:id="rId25"/>
    <p:sldId id="1073" r:id="rId26"/>
    <p:sldId id="1184" r:id="rId27"/>
    <p:sldId id="1075" r:id="rId28"/>
    <p:sldId id="1078" r:id="rId29"/>
    <p:sldId id="1081" r:id="rId30"/>
    <p:sldId id="1063" r:id="rId31"/>
    <p:sldId id="1142" r:id="rId32"/>
    <p:sldId id="1138" r:id="rId33"/>
    <p:sldId id="1134" r:id="rId34"/>
    <p:sldId id="1089" r:id="rId35"/>
    <p:sldId id="1091" r:id="rId36"/>
    <p:sldId id="1259" r:id="rId37"/>
    <p:sldId id="1098" r:id="rId38"/>
    <p:sldId id="1260" r:id="rId39"/>
    <p:sldId id="1195" r:id="rId40"/>
    <p:sldId id="1145" r:id="rId41"/>
    <p:sldId id="1100" r:id="rId42"/>
    <p:sldId id="1114" r:id="rId43"/>
    <p:sldId id="1116" r:id="rId44"/>
    <p:sldId id="1118" r:id="rId45"/>
    <p:sldId id="1148" r:id="rId46"/>
    <p:sldId id="1110" r:id="rId47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33CC"/>
    <a:srgbClr val="FF0000"/>
    <a:srgbClr val="FF6600"/>
    <a:srgbClr val="FFF5E5"/>
    <a:srgbClr val="FFCC00"/>
    <a:srgbClr val="CC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9" autoAdjust="0"/>
    <p:restoredTop sz="94714" autoAdjust="0"/>
  </p:normalViewPr>
  <p:slideViewPr>
    <p:cSldViewPr>
      <p:cViewPr>
        <p:scale>
          <a:sx n="140" d="100"/>
          <a:sy n="140" d="100"/>
        </p:scale>
        <p:origin x="-942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28" y="-10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Отдел маркетинга (Россия, СНГ)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0A9D40F-3D46-445D-B354-4425BF3E4987}" type="datetimeFigureOut">
              <a:rPr lang="ru-RU"/>
              <a:pPr>
                <a:defRPr/>
              </a:pPr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C5F6DA1-D126-4E0C-91C6-6E0AFA920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тратататата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38ED670-7C78-4981-B76E-1F1B56581E9F}" type="datetimeFigureOut">
              <a:rPr lang="ru-RU"/>
              <a:pPr>
                <a:defRPr/>
              </a:pPr>
              <a:t>07.11.2015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7" tIns="47784" rIns="95567" bIns="47784" rtlCol="0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5567" tIns="47784" rIns="95567" bIns="47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5567" tIns="47784" rIns="95567" bIns="477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DA910D0-C736-40DB-8D19-98A46A0C6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BC1684A-A870-43E0-BC78-869E15D17C93}" type="datetime1">
              <a:rPr lang="ru-RU"/>
              <a:pPr>
                <a:defRPr/>
              </a:pPr>
              <a:t>07.11.2015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00A7E3-CB83-415D-8B09-E32E647E8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6391292" cy="5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15125" y="4706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152D-1585-49F0-8717-E268A2DAD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7475"/>
            <a:ext cx="6391292" cy="59688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785800"/>
            <a:ext cx="8153400" cy="4143404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643688" y="4778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41A6-98F0-42B8-A703-51F51F7BA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371600" y="546100"/>
            <a:ext cx="7772400" cy="1525588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42924"/>
            <a:ext cx="7620000" cy="1300176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785802"/>
            <a:ext cx="3886200" cy="3835373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785801"/>
            <a:ext cx="3886200" cy="3835374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643688" y="4714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5632-EF0F-4BF1-A8A4-F58D5C20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596252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dirty="0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832785"/>
            <a:ext cx="3886200" cy="3715933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832785"/>
            <a:ext cx="3886200" cy="3715933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142990"/>
            <a:ext cx="3886200" cy="749649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142990"/>
            <a:ext cx="3886200" cy="749649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6572250" y="4706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D1B3-CE5F-41DB-B84B-6B613CA5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72250" y="4643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AB2D-5729-42F8-B85F-60873BAC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6715125" y="4643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r">
              <a:defRPr/>
            </a:pPr>
            <a:fld id="{9CDA9DCA-0D66-4D17-9345-3C82EF076892}" type="slidenum">
              <a:rPr lang="ru-RU" sz="1000"/>
              <a:pPr algn="r">
                <a:defRPr/>
              </a:pPr>
              <a:t>‹#›</a:t>
            </a:fld>
            <a:endParaRPr lang="ru-RU" sz="10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98E9BE-4F0E-4FBC-9E8D-4F0DE9F72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596252"/>
          </a:xfrm>
        </p:spPr>
        <p:txBody>
          <a:bodyPr/>
          <a:lstStyle>
            <a:lvl1pPr algn="l" eaLnBrk="1" latinLnBrk="0" hangingPunct="1">
              <a:buNone/>
              <a:defRPr kumimoji="0" lang="ru-RU" sz="3000" b="0"/>
            </a:lvl1pPr>
            <a:extLst/>
          </a:lstStyle>
          <a:p>
            <a:r>
              <a:rPr lang="ru-RU" dirty="0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01108"/>
            <a:ext cx="1600200" cy="375184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785800"/>
            <a:ext cx="6400800" cy="384335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643688" y="4706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DEC6-1213-4CF0-8CDF-8648718F8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3500438"/>
            <a:ext cx="1447800" cy="4984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9EEE194-C05B-4DB7-833B-97B9CFB0E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785813"/>
            <a:ext cx="81534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Русский маркетинг. 26.01.2011</a:t>
            </a: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63912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3900" y="142875"/>
            <a:ext cx="1927225" cy="500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" name="Прямоугольник 8"/>
          <p:cNvSpPr/>
          <p:nvPr/>
        </p:nvSpPr>
        <p:spPr>
          <a:xfrm>
            <a:off x="0" y="731838"/>
            <a:ext cx="7000875" cy="539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53213" y="4706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893A322-D0CA-44D9-BC4A-0039C3671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lang="ru-RU"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lang="ru-RU"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31888"/>
            <a:ext cx="47434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2343150"/>
            <a:ext cx="9144000" cy="2038350"/>
          </a:xfrm>
        </p:spPr>
        <p:txBody>
          <a:bodyPr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cs typeface="Arial" pitchFamily="34" charset="0"/>
              </a:rPr>
              <a:t>欢迎光临</a:t>
            </a:r>
            <a:r>
              <a:rPr sz="2800" b="1" dirty="0" smtClean="0">
                <a:solidFill>
                  <a:schemeClr val="tx1"/>
                </a:solidFill>
                <a:cs typeface="Arial" pitchFamily="34" charset="0"/>
              </a:rPr>
              <a:t>!</a:t>
            </a:r>
            <a:endParaRPr sz="2800" b="1" cap="none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cs typeface="Arial" charset="0"/>
              </a:rPr>
              <a:t>主要趋势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058863"/>
            <a:ext cx="6057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次级趋势（</a:t>
            </a:r>
            <a:r>
              <a:rPr lang="zh-CN" altLang="ru-RU" sz="2400" b="1">
                <a:ea typeface="宋体" pitchFamily="2" charset="-122"/>
              </a:rPr>
              <a:t>过度趋势</a:t>
            </a:r>
            <a:r>
              <a:rPr lang="zh-CN" altLang="en-US" sz="2400" b="1">
                <a:ea typeface="宋体" pitchFamily="2" charset="-122"/>
              </a:rPr>
              <a:t>）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915988"/>
            <a:ext cx="60134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短期趋势</a:t>
            </a:r>
            <a:r>
              <a:rPr lang="ru-RU" altLang="zh-CN" sz="2400" b="1">
                <a:cs typeface="Arial" charset="0"/>
              </a:rPr>
              <a:t> 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915988"/>
            <a:ext cx="6248400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</a:t>
            </a:r>
            <a:r>
              <a:rPr lang="zh-CN" altLang="ru-RU" sz="2400" b="1" dirty="0" smtClean="0">
                <a:ea typeface="宋体" pitchFamily="2" charset="-122"/>
              </a:rPr>
              <a:t>选</a:t>
            </a:r>
            <a:r>
              <a:rPr lang="zh-CN" altLang="ru-RU" sz="2400" b="1" dirty="0">
                <a:ea typeface="宋体" pitchFamily="2" charset="-122"/>
              </a:rPr>
              <a:t>择操作时</a:t>
            </a:r>
            <a:r>
              <a:rPr lang="zh-CN" altLang="en-US" sz="2400" b="1" dirty="0" smtClean="0">
                <a:ea typeface="宋体" pitchFamily="2" charset="-122"/>
              </a:rPr>
              <a:t>段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white">
          <a:xfrm>
            <a:off x="611188" y="1058863"/>
            <a:ext cx="7704137" cy="378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ea typeface="宋体" pitchFamily="2" charset="-122"/>
              </a:rPr>
              <a:t>长周期（比中周期大</a:t>
            </a:r>
            <a:r>
              <a:rPr lang="en-US" altLang="zh-CN" sz="4000" b="1">
                <a:ea typeface="宋体" pitchFamily="2" charset="-122"/>
              </a:rPr>
              <a:t>4-5</a:t>
            </a:r>
            <a:r>
              <a:rPr lang="zh-CN" altLang="en-US" sz="4000" b="1">
                <a:ea typeface="宋体" pitchFamily="2" charset="-122"/>
              </a:rPr>
              <a:t>倍）</a:t>
            </a:r>
            <a:endParaRPr lang="en-US" altLang="zh-CN" sz="4000" b="1">
              <a:ea typeface="宋体" pitchFamily="2" charset="-122"/>
            </a:endParaRPr>
          </a:p>
          <a:p>
            <a:pPr algn="ctr"/>
            <a:endParaRPr lang="en-US" altLang="zh-CN" sz="4000" b="1">
              <a:ea typeface="宋体" pitchFamily="2" charset="-122"/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  <a:ea typeface="宋体" pitchFamily="2" charset="-122"/>
              </a:rPr>
              <a:t>中周期</a:t>
            </a:r>
            <a:endParaRPr lang="en-US" altLang="zh-CN" sz="4000" b="1">
              <a:solidFill>
                <a:srgbClr val="FF0000"/>
              </a:solidFill>
              <a:ea typeface="宋体" pitchFamily="2" charset="-122"/>
            </a:endParaRPr>
          </a:p>
          <a:p>
            <a:pPr algn="ctr"/>
            <a:endParaRPr lang="zh-CN" altLang="en-US" sz="4000" b="1">
              <a:ea typeface="宋体" pitchFamily="2" charset="-122"/>
            </a:endParaRPr>
          </a:p>
          <a:p>
            <a:pPr algn="ctr"/>
            <a:r>
              <a:rPr lang="zh-CN" altLang="en-US" sz="4000" b="1">
                <a:ea typeface="宋体" pitchFamily="2" charset="-122"/>
              </a:rPr>
              <a:t>短周期（比中周期小</a:t>
            </a:r>
            <a:r>
              <a:rPr lang="en-US" altLang="zh-CN" sz="4000" b="1">
                <a:ea typeface="宋体" pitchFamily="2" charset="-122"/>
              </a:rPr>
              <a:t>4-5</a:t>
            </a:r>
            <a:r>
              <a:rPr lang="zh-CN" altLang="en-US" sz="4000" b="1">
                <a:ea typeface="宋体" pitchFamily="2" charset="-122"/>
              </a:rPr>
              <a:t>倍）</a:t>
            </a:r>
            <a:endParaRPr lang="en-US" altLang="zh-CN" sz="4000" b="1">
              <a:ea typeface="宋体" pitchFamily="2" charset="-122"/>
            </a:endParaRPr>
          </a:p>
          <a:p>
            <a:pPr algn="ctr"/>
            <a:endParaRPr lang="zh-CN" altLang="ru-RU" sz="40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</a:t>
            </a:r>
            <a:r>
              <a:rPr lang="zh-CN" altLang="ru-RU" sz="2400" b="1" dirty="0" smtClean="0">
                <a:ea typeface="宋体" pitchFamily="2" charset="-122"/>
              </a:rPr>
              <a:t>选</a:t>
            </a:r>
            <a:r>
              <a:rPr lang="zh-CN" altLang="ru-RU" sz="2400" b="1" dirty="0">
                <a:ea typeface="宋体" pitchFamily="2" charset="-122"/>
              </a:rPr>
              <a:t>择操作时</a:t>
            </a:r>
            <a:r>
              <a:rPr lang="zh-CN" altLang="en-US" sz="2400" b="1" dirty="0">
                <a:ea typeface="宋体" pitchFamily="2" charset="-122"/>
              </a:rPr>
              <a:t>段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white">
          <a:xfrm>
            <a:off x="539750" y="1419225"/>
            <a:ext cx="7704138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ru-RU" sz="6000" b="1">
                <a:ea typeface="宋体" pitchFamily="2" charset="-122"/>
              </a:rPr>
              <a:t>月线图</a:t>
            </a:r>
            <a:endParaRPr lang="zh-CN" altLang="en-US" sz="6000" b="1">
              <a:ea typeface="宋体" pitchFamily="2" charset="-122"/>
            </a:endParaRPr>
          </a:p>
          <a:p>
            <a:pPr algn="ctr"/>
            <a:r>
              <a:rPr lang="zh-CN" altLang="en-US" sz="6000" b="1">
                <a:solidFill>
                  <a:srgbClr val="FF0000"/>
                </a:solidFill>
                <a:ea typeface="宋体" pitchFamily="2" charset="-122"/>
              </a:rPr>
              <a:t>周线图</a:t>
            </a:r>
          </a:p>
          <a:p>
            <a:pPr algn="ctr"/>
            <a:r>
              <a:rPr lang="zh-CN" altLang="en-US" sz="6000" b="1">
                <a:ea typeface="宋体" pitchFamily="2" charset="-122"/>
              </a:rPr>
              <a:t>日线图</a:t>
            </a:r>
            <a:endParaRPr lang="zh-CN" altLang="ru-RU" sz="6000" b="1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</a:t>
            </a:r>
            <a:r>
              <a:rPr lang="zh-CN" altLang="ru-RU" sz="2400" b="1" dirty="0" smtClean="0">
                <a:ea typeface="宋体" pitchFamily="2" charset="-122"/>
              </a:rPr>
              <a:t>选</a:t>
            </a:r>
            <a:r>
              <a:rPr lang="zh-CN" altLang="ru-RU" sz="2400" b="1" dirty="0">
                <a:ea typeface="宋体" pitchFamily="2" charset="-122"/>
              </a:rPr>
              <a:t>择操作时</a:t>
            </a:r>
            <a:r>
              <a:rPr lang="zh-CN" altLang="en-US" sz="2400" b="1" dirty="0">
                <a:ea typeface="宋体" pitchFamily="2" charset="-122"/>
              </a:rPr>
              <a:t>段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white">
          <a:xfrm>
            <a:off x="755650" y="1347788"/>
            <a:ext cx="7704138" cy="286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ea typeface="宋体" pitchFamily="2" charset="-122"/>
              </a:rPr>
              <a:t>周</a:t>
            </a:r>
            <a:r>
              <a:rPr lang="zh-CN" altLang="ru-RU" sz="6000" b="1" dirty="0">
                <a:ea typeface="宋体" pitchFamily="2" charset="-122"/>
              </a:rPr>
              <a:t>线图</a:t>
            </a:r>
            <a:endParaRPr lang="zh-CN" altLang="en-US" sz="6000" b="1" dirty="0">
              <a:ea typeface="宋体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  <a:ea typeface="宋体" pitchFamily="2" charset="-122"/>
              </a:rPr>
              <a:t>日线图</a:t>
            </a:r>
          </a:p>
          <a:p>
            <a:pPr algn="ctr"/>
            <a:r>
              <a:rPr lang="en-US" altLang="zh-CN" sz="6000" b="1" dirty="0" smtClean="0">
                <a:ea typeface="宋体" pitchFamily="2" charset="-122"/>
              </a:rPr>
              <a:t>4(6)</a:t>
            </a:r>
            <a:r>
              <a:rPr lang="zh-CN" altLang="en-US" sz="6000" b="1" dirty="0" smtClean="0">
                <a:ea typeface="宋体" pitchFamily="2" charset="-122"/>
              </a:rPr>
              <a:t>小</a:t>
            </a:r>
            <a:r>
              <a:rPr lang="zh-CN" altLang="en-US" sz="6000" b="1" dirty="0">
                <a:ea typeface="宋体" pitchFamily="2" charset="-122"/>
              </a:rPr>
              <a:t>时图</a:t>
            </a:r>
            <a:endParaRPr lang="zh-CN" altLang="ru-RU" sz="60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</a:t>
            </a:r>
            <a:r>
              <a:rPr lang="zh-CN" altLang="ru-RU" sz="2400" b="1" dirty="0" smtClean="0">
                <a:ea typeface="宋体" pitchFamily="2" charset="-122"/>
              </a:rPr>
              <a:t>选</a:t>
            </a:r>
            <a:r>
              <a:rPr lang="zh-CN" altLang="ru-RU" sz="2400" b="1" dirty="0">
                <a:ea typeface="宋体" pitchFamily="2" charset="-122"/>
              </a:rPr>
              <a:t>择操作时</a:t>
            </a:r>
            <a:r>
              <a:rPr lang="zh-CN" altLang="en-US" sz="2400" b="1" dirty="0">
                <a:ea typeface="宋体" pitchFamily="2" charset="-122"/>
              </a:rPr>
              <a:t>段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white">
          <a:xfrm>
            <a:off x="395288" y="1131888"/>
            <a:ext cx="8351837" cy="378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ea typeface="宋体" pitchFamily="2" charset="-122"/>
              </a:rPr>
              <a:t>1</a:t>
            </a:r>
            <a:r>
              <a:rPr lang="zh-CN" altLang="en-US" sz="6000" b="1" dirty="0" smtClean="0">
                <a:ea typeface="宋体" pitchFamily="2" charset="-122"/>
              </a:rPr>
              <a:t>小时</a:t>
            </a:r>
            <a:endParaRPr lang="zh-CN" altLang="en-US" sz="6000" b="1" dirty="0">
              <a:ea typeface="宋体" pitchFamily="2" charset="-122"/>
            </a:endParaRPr>
          </a:p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ea typeface="宋体" pitchFamily="2" charset="-122"/>
              </a:rPr>
              <a:t>10(15)</a:t>
            </a:r>
            <a:r>
              <a:rPr lang="zh-CN" altLang="en-US" sz="6000" b="1" dirty="0" smtClean="0">
                <a:solidFill>
                  <a:srgbClr val="FF0000"/>
                </a:solidFill>
                <a:ea typeface="宋体" pitchFamily="2" charset="-122"/>
              </a:rPr>
              <a:t>分钟</a:t>
            </a:r>
            <a:endParaRPr lang="en-US" altLang="zh-CN" sz="6000" b="1" dirty="0">
              <a:solidFill>
                <a:srgbClr val="FF0000"/>
              </a:solidFill>
              <a:ea typeface="宋体" pitchFamily="2" charset="-122"/>
            </a:endParaRPr>
          </a:p>
          <a:p>
            <a:pPr algn="ctr"/>
            <a:r>
              <a:rPr lang="en-US" altLang="zh-CN" sz="6000" b="1" dirty="0" smtClean="0">
                <a:ea typeface="宋体" pitchFamily="2" charset="-122"/>
              </a:rPr>
              <a:t>2(3)</a:t>
            </a:r>
            <a:r>
              <a:rPr lang="zh-CN" altLang="en-US" sz="6000" b="1" dirty="0" smtClean="0">
                <a:ea typeface="宋体" pitchFamily="2" charset="-122"/>
              </a:rPr>
              <a:t>分钟</a:t>
            </a:r>
            <a:endParaRPr lang="zh-CN" altLang="en-US" sz="6000" b="1" dirty="0">
              <a:ea typeface="宋体" pitchFamily="2" charset="-122"/>
            </a:endParaRPr>
          </a:p>
          <a:p>
            <a:endParaRPr lang="zh-CN" altLang="ru-RU" sz="6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交易思路：规则 </a:t>
            </a:r>
            <a:r>
              <a:rPr lang="en-US" altLang="zh-CN" sz="2400" b="1">
                <a:cs typeface="Arial" charset="0"/>
              </a:rPr>
              <a:t># </a:t>
            </a:r>
            <a:r>
              <a:rPr lang="ru-RU" altLang="zh-CN" sz="2400" b="1">
                <a:cs typeface="Arial" charset="0"/>
              </a:rPr>
              <a:t>1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63494" name="Прямоугольник 3"/>
          <p:cNvSpPr>
            <a:spLocks noChangeArrowheads="1"/>
          </p:cNvSpPr>
          <p:nvPr/>
        </p:nvSpPr>
        <p:spPr bwMode="auto">
          <a:xfrm>
            <a:off x="971550" y="2355850"/>
            <a:ext cx="7286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ea typeface="宋体" pitchFamily="2" charset="-122"/>
              </a:rPr>
              <a:t>判断长周期趋势方向</a:t>
            </a:r>
            <a:endParaRPr lang="en-US" altLang="zh-CN" sz="4000" b="1">
              <a:ea typeface="宋体" pitchFamily="2" charset="-122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ru-RU" sz="2400" b="1" dirty="0">
                <a:ea typeface="宋体" pitchFamily="2" charset="-122"/>
              </a:rPr>
              <a:t>移动平均</a:t>
            </a:r>
            <a:r>
              <a:rPr lang="zh-CN" altLang="ru-RU" sz="2400" b="1" dirty="0" smtClean="0">
                <a:ea typeface="宋体" pitchFamily="2" charset="-122"/>
              </a:rPr>
              <a:t>线</a:t>
            </a:r>
            <a:r>
              <a:rPr lang="en-US" altLang="zh-CN" sz="2400" b="1" dirty="0" smtClean="0">
                <a:ea typeface="宋体" pitchFamily="2" charset="-122"/>
              </a:rPr>
              <a:t> (MA)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675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915988"/>
            <a:ext cx="66357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cs typeface="Arial" charset="0"/>
              </a:rPr>
              <a:t>ADX</a:t>
            </a:r>
            <a:r>
              <a:rPr lang="ru-RU" altLang="zh-CN" sz="2400" b="1" dirty="0">
                <a:cs typeface="Arial" charset="0"/>
              </a:rPr>
              <a:t> </a:t>
            </a:r>
            <a:r>
              <a:rPr lang="zh-CN" altLang="en-US" sz="2400" b="1" dirty="0">
                <a:cs typeface="Arial" charset="0"/>
              </a:rPr>
              <a:t>指标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987425"/>
            <a:ext cx="609441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>
          <a:xfrm>
            <a:off x="1071563" y="2343150"/>
            <a:ext cx="7767637" cy="2038350"/>
          </a:xfrm>
        </p:spPr>
        <p:txBody>
          <a:bodyPr/>
          <a:lstStyle/>
          <a:p>
            <a:pPr algn="r">
              <a:defRPr/>
            </a:pPr>
            <a:r>
              <a:rPr lang="en-US" altLang="zh-CN" sz="2800" b="1" dirty="0" smtClean="0">
                <a:ea typeface="宋体" pitchFamily="2" charset="-122"/>
              </a:rPr>
              <a:t/>
            </a:r>
            <a:br>
              <a:rPr lang="en-US" altLang="zh-CN" sz="2800" b="1" dirty="0" smtClean="0">
                <a:ea typeface="宋体" pitchFamily="2" charset="-122"/>
              </a:rPr>
            </a:br>
            <a:r>
              <a:rPr lang="en-US" altLang="zh-CN" sz="2800" b="1" dirty="0" smtClean="0">
                <a:ea typeface="宋体" pitchFamily="2" charset="-122"/>
              </a:rPr>
              <a:t/>
            </a:r>
            <a:br>
              <a:rPr lang="en-US" altLang="zh-CN" sz="2800" b="1" dirty="0" smtClean="0">
                <a:ea typeface="宋体" pitchFamily="2" charset="-122"/>
              </a:rPr>
            </a:br>
            <a:r>
              <a:rPr lang="zh-CN" altLang="ru-RU" sz="2800" b="1" dirty="0" smtClean="0">
                <a:ea typeface="宋体" pitchFamily="2" charset="-122"/>
              </a:rPr>
              <a:t>亚历山大</a:t>
            </a:r>
            <a:r>
              <a:rPr altLang="zh-CN" sz="2800" b="1" dirty="0" smtClean="0">
                <a:ea typeface="宋体" pitchFamily="2" charset="-122"/>
              </a:rPr>
              <a:t>·</a:t>
            </a:r>
            <a:r>
              <a:rPr lang="zh-CN" altLang="ru-RU" sz="2800" b="1" dirty="0" smtClean="0">
                <a:ea typeface="宋体" pitchFamily="2" charset="-122"/>
              </a:rPr>
              <a:t>埃尔德</a:t>
            </a:r>
            <a:r>
              <a:rPr altLang="zh-CN" sz="2800" b="1" dirty="0" smtClean="0">
                <a:cs typeface="Arial" charset="0"/>
              </a:rPr>
              <a:t/>
            </a:r>
            <a:br>
              <a:rPr altLang="zh-CN" sz="2800" b="1" dirty="0" smtClean="0">
                <a:cs typeface="Arial" charset="0"/>
              </a:rPr>
            </a:br>
            <a:r>
              <a:rPr lang="en-US" altLang="zh-CN" sz="2800" b="1" dirty="0" smtClean="0">
                <a:cs typeface="Arial" charset="0"/>
              </a:rPr>
              <a:t>“</a:t>
            </a:r>
            <a:r>
              <a:rPr lang="zh-CN" altLang="en-US" sz="2800" b="1" dirty="0" smtClean="0">
                <a:ea typeface="宋体" pitchFamily="2" charset="-122"/>
              </a:rPr>
              <a:t>三重滤网</a:t>
            </a:r>
            <a:r>
              <a:rPr lang="en-US" altLang="zh-CN" sz="2800" b="1" dirty="0" smtClean="0">
                <a:ea typeface="宋体" pitchFamily="2" charset="-122"/>
              </a:rPr>
              <a:t>” </a:t>
            </a:r>
            <a:r>
              <a:rPr lang="zh-CN" altLang="en-US" sz="2800" b="1" dirty="0" smtClean="0">
                <a:ea typeface="宋体" pitchFamily="2" charset="-122"/>
              </a:rPr>
              <a:t>交易策略</a:t>
            </a:r>
            <a:r>
              <a:rPr lang="en-US" altLang="zh-CN" sz="2800" b="1" dirty="0" smtClean="0">
                <a:ea typeface="宋体" pitchFamily="2" charset="-122"/>
              </a:rPr>
              <a:t/>
            </a:r>
            <a:br>
              <a:rPr lang="en-US" altLang="zh-CN" sz="2800" b="1" dirty="0" smtClean="0">
                <a:ea typeface="宋体" pitchFamily="2" charset="-122"/>
              </a:rPr>
            </a:br>
            <a:endParaRPr lang="en-US" altLang="zh-CN" sz="2800" b="1" dirty="0" smtClean="0">
              <a:ea typeface="宋体" pitchFamily="2" charset="-122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cs typeface="Arial" charset="0"/>
              </a:rPr>
              <a:t>鳄鱼线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737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15988"/>
            <a:ext cx="6338888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cs typeface="Arial" charset="0"/>
              </a:rPr>
              <a:t>云图指标</a:t>
            </a:r>
            <a:r>
              <a:rPr lang="ru-RU" altLang="zh-CN" sz="2400" b="1">
                <a:cs typeface="Arial" charset="0"/>
              </a:rPr>
              <a:t> </a:t>
            </a:r>
            <a:r>
              <a:rPr lang="zh-CN" altLang="en-US" sz="2400" b="1">
                <a:cs typeface="Arial" charset="0"/>
              </a:rPr>
              <a:t>（</a:t>
            </a:r>
            <a:r>
              <a:rPr lang="zh-CN" altLang="en-US" sz="2400" b="1">
                <a:ea typeface="宋体" pitchFamily="2" charset="-122"/>
              </a:rPr>
              <a:t>一目均衡图</a:t>
            </a:r>
            <a:r>
              <a:rPr lang="zh-CN" altLang="en-US" sz="2400" b="1">
                <a:cs typeface="Arial" charset="0"/>
              </a:rPr>
              <a:t>）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15988"/>
            <a:ext cx="63119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德方法：判</a:t>
            </a:r>
            <a:r>
              <a:rPr lang="zh-CN" altLang="en-US" sz="2400" b="1" dirty="0">
                <a:ea typeface="宋体" pitchFamily="2" charset="-122"/>
              </a:rPr>
              <a:t>断长周期趋势方向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763713" y="1058863"/>
            <a:ext cx="5781675" cy="372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判断长周期趋势方向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819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187450" y="915988"/>
            <a:ext cx="6627813" cy="400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判断长周期趋势方向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849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403350" y="987425"/>
            <a:ext cx="6365875" cy="379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10800000">
            <a:off x="3923928" y="2859782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Равнобедренный треугольник 7"/>
          <p:cNvSpPr>
            <a:spLocks noChangeArrowheads="1"/>
          </p:cNvSpPr>
          <p:nvPr/>
        </p:nvSpPr>
        <p:spPr bwMode="auto">
          <a:xfrm rot="10800000">
            <a:off x="5148064" y="2571750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Равнобедренный треугольник 8"/>
          <p:cNvSpPr>
            <a:spLocks noChangeArrowheads="1"/>
          </p:cNvSpPr>
          <p:nvPr/>
        </p:nvSpPr>
        <p:spPr bwMode="auto">
          <a:xfrm>
            <a:off x="4211960" y="3939902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Равнобедренный треугольник 9"/>
          <p:cNvSpPr>
            <a:spLocks noChangeArrowheads="1"/>
          </p:cNvSpPr>
          <p:nvPr/>
        </p:nvSpPr>
        <p:spPr bwMode="auto">
          <a:xfrm>
            <a:off x="5292080" y="3795886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交易思路：规则 </a:t>
            </a:r>
            <a:r>
              <a:rPr lang="en-US" altLang="zh-CN" sz="2400" b="1">
                <a:cs typeface="Arial" charset="0"/>
              </a:rPr>
              <a:t># </a:t>
            </a:r>
            <a:r>
              <a:rPr lang="ru-RU" altLang="zh-CN" sz="2400" b="1">
                <a:cs typeface="Arial" charset="0"/>
              </a:rPr>
              <a:t>2</a:t>
            </a:r>
          </a:p>
        </p:txBody>
      </p:sp>
      <p:pic>
        <p:nvPicPr>
          <p:cNvPr id="880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88070" name="Прямоугольник 3"/>
          <p:cNvSpPr>
            <a:spLocks noChangeArrowheads="1"/>
          </p:cNvSpPr>
          <p:nvPr/>
        </p:nvSpPr>
        <p:spPr bwMode="auto">
          <a:xfrm>
            <a:off x="900113" y="1779588"/>
            <a:ext cx="728662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ea typeface="宋体" pitchFamily="2" charset="-122"/>
              </a:rPr>
              <a:t>判</a:t>
            </a:r>
            <a:r>
              <a:rPr lang="zh-CN" altLang="en-US" sz="4000" b="1" dirty="0" smtClean="0">
                <a:ea typeface="宋体" pitchFamily="2" charset="-122"/>
              </a:rPr>
              <a:t>断</a:t>
            </a:r>
            <a:endParaRPr lang="en-US" altLang="zh-CN" sz="4000" b="1" dirty="0">
              <a:ea typeface="宋体" pitchFamily="2" charset="-122"/>
            </a:endParaRPr>
          </a:p>
          <a:p>
            <a:pPr algn="ctr"/>
            <a:r>
              <a:rPr lang="zh-CN" altLang="en-US" sz="4000" b="1" dirty="0">
                <a:ea typeface="宋体" pitchFamily="2" charset="-122"/>
              </a:rPr>
              <a:t>中周期修正价格运</a:t>
            </a:r>
            <a:r>
              <a:rPr lang="zh-CN" altLang="en-US" sz="4000" b="1" dirty="0" smtClean="0">
                <a:ea typeface="宋体" pitchFamily="2" charset="-122"/>
              </a:rPr>
              <a:t>动</a:t>
            </a:r>
            <a:endParaRPr lang="en-US" altLang="zh-CN" sz="4000" b="1" dirty="0" smtClean="0">
              <a:ea typeface="宋体" pitchFamily="2" charset="-122"/>
            </a:endParaRPr>
          </a:p>
          <a:p>
            <a:pPr algn="ctr"/>
            <a:r>
              <a:rPr lang="zh-CN" altLang="en-US" sz="4000" b="1" dirty="0" smtClean="0">
                <a:ea typeface="宋体" pitchFamily="2" charset="-122"/>
              </a:rPr>
              <a:t>终结</a:t>
            </a:r>
            <a:endParaRPr lang="en-US" altLang="zh-CN" sz="4000" b="1" dirty="0">
              <a:ea typeface="宋体" pitchFamily="2" charset="-12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 smtClean="0">
                <a:ea typeface="宋体" pitchFamily="2" charset="-122"/>
              </a:rPr>
              <a:t>·</a:t>
            </a:r>
            <a:r>
              <a:rPr lang="zh-CN" altLang="en-US" sz="2400" b="1" dirty="0" smtClean="0">
                <a:ea typeface="宋体" pitchFamily="2" charset="-122"/>
              </a:rPr>
              <a:t>埃尔德方法：力量指数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539552" y="2427734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力量指数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[t]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=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成交量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[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t]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* 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收盘价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[t]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–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收盘价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[t-1]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亚</a:t>
            </a:r>
            <a:r>
              <a:rPr lang="en-US" altLang="zh-CN" sz="2400" b="1" dirty="0">
                <a:ea typeface="宋体" pitchFamily="2" charset="-122"/>
              </a:rPr>
              <a:t>·</a:t>
            </a:r>
            <a:r>
              <a:rPr lang="zh-CN" altLang="en-US" sz="2400" b="1" dirty="0">
                <a:ea typeface="宋体" pitchFamily="2" charset="-122"/>
              </a:rPr>
              <a:t>埃尔</a:t>
            </a:r>
            <a:r>
              <a:rPr lang="zh-CN" altLang="en-US" sz="2400" b="1" dirty="0" smtClean="0">
                <a:ea typeface="宋体" pitchFamily="2" charset="-122"/>
              </a:rPr>
              <a:t>德方法：力量指数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403350" y="915988"/>
            <a:ext cx="6388100" cy="397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403350" y="889000"/>
            <a:ext cx="6359525" cy="405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14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宋体" pitchFamily="2" charset="-122"/>
              </a:rPr>
              <a:t>判断中周期修正价格运</a:t>
            </a:r>
            <a:r>
              <a:rPr lang="zh-CN" altLang="en-US" sz="2400" b="1" dirty="0" smtClean="0">
                <a:ea typeface="宋体" pitchFamily="2" charset="-122"/>
              </a:rPr>
              <a:t>动终结</a:t>
            </a:r>
            <a:endParaRPr lang="ru-RU" altLang="zh-CN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9728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宋体" pitchFamily="2" charset="-122"/>
              </a:rPr>
              <a:t>判断中周期修正价格运</a:t>
            </a:r>
            <a:r>
              <a:rPr lang="zh-CN" altLang="en-US" sz="2400" b="1" dirty="0" smtClean="0">
                <a:ea typeface="宋体" pitchFamily="2" charset="-122"/>
              </a:rPr>
              <a:t>动终结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972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white">
          <a:xfrm>
            <a:off x="1258888" y="915988"/>
            <a:ext cx="6484937" cy="399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ru-RU" sz="2400" b="1">
                <a:ea typeface="宋体" pitchFamily="2" charset="-122"/>
              </a:rPr>
              <a:t>亚历山大</a:t>
            </a:r>
            <a:r>
              <a:rPr lang="ru-RU" altLang="zh-CN" sz="2400" b="1">
                <a:ea typeface="宋体" pitchFamily="2" charset="-122"/>
              </a:rPr>
              <a:t>·</a:t>
            </a:r>
            <a:r>
              <a:rPr lang="zh-CN" altLang="ru-RU" sz="2400" b="1">
                <a:ea typeface="宋体" pitchFamily="2" charset="-122"/>
              </a:rPr>
              <a:t>埃尔德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20486" name="Picture 5" descr="92719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842963"/>
            <a:ext cx="243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323850" y="4443413"/>
            <a:ext cx="8351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以交易为生</a:t>
            </a:r>
            <a:r>
              <a:rPr lang="ru-RU" b="1"/>
              <a:t>. </a:t>
            </a:r>
            <a:endParaRPr lang="en-US" b="1"/>
          </a:p>
          <a:p>
            <a:pPr algn="ctr"/>
            <a:r>
              <a:rPr lang="zh-CN" altLang="en-US" b="1"/>
              <a:t>交易心理，交易策略，资金管理</a:t>
            </a:r>
            <a:r>
              <a:rPr lang="en-US" altLang="zh-CN" b="1"/>
              <a:t>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宋体" pitchFamily="2" charset="-122"/>
              </a:rPr>
              <a:t>交易思路：规则 </a:t>
            </a:r>
            <a:r>
              <a:rPr lang="en-US" altLang="zh-CN" sz="2400" b="1">
                <a:ea typeface="宋体" pitchFamily="2" charset="-122"/>
              </a:rPr>
              <a:t>#</a:t>
            </a:r>
            <a:r>
              <a:rPr lang="zh-CN" altLang="en-US" sz="2400" b="1">
                <a:ea typeface="宋体" pitchFamily="2" charset="-122"/>
              </a:rPr>
              <a:t> </a:t>
            </a:r>
            <a:r>
              <a:rPr lang="en-US" altLang="zh-CN" sz="2400" b="1">
                <a:ea typeface="宋体" pitchFamily="2" charset="-122"/>
              </a:rPr>
              <a:t>3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1003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100358" name="Прямоугольник 3"/>
          <p:cNvSpPr>
            <a:spLocks noChangeArrowheads="1"/>
          </p:cNvSpPr>
          <p:nvPr/>
        </p:nvSpPr>
        <p:spPr bwMode="auto">
          <a:xfrm>
            <a:off x="899592" y="1851670"/>
            <a:ext cx="72866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4000" dirty="0">
              <a:ea typeface="宋体" pitchFamily="2" charset="-122"/>
            </a:endParaRPr>
          </a:p>
          <a:p>
            <a:pPr algn="ctr"/>
            <a:r>
              <a:rPr lang="zh-CN" altLang="en-US" sz="4000" b="1" dirty="0" smtClean="0">
                <a:ea typeface="宋体" pitchFamily="2" charset="-122"/>
              </a:rPr>
              <a:t>建立头寸规则</a:t>
            </a:r>
            <a:endParaRPr lang="en-US" altLang="zh-CN" sz="4000" b="1" dirty="0">
              <a:ea typeface="宋体" pitchFamily="2" charset="-12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</a:t>
            </a:r>
            <a:r>
              <a:rPr lang="zh-CN" altLang="en-US" sz="2400" b="1" dirty="0">
                <a:cs typeface="Arial" charset="0"/>
              </a:rPr>
              <a:t>重</a:t>
            </a:r>
            <a:r>
              <a:rPr lang="zh-CN" altLang="en-US" sz="2400" b="1" dirty="0" smtClean="0">
                <a:cs typeface="Arial" charset="0"/>
              </a:rPr>
              <a:t>滤网”交易策略 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280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949325"/>
            <a:ext cx="7273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2284688">
            <a:off x="2335241" y="1254210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10800000">
            <a:off x="4139952" y="3723878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Равнобедренный треугольник 7"/>
          <p:cNvSpPr>
            <a:spLocks noChangeArrowheads="1"/>
          </p:cNvSpPr>
          <p:nvPr/>
        </p:nvSpPr>
        <p:spPr bwMode="auto">
          <a:xfrm>
            <a:off x="6372200" y="3939902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建立头寸条件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044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104455" name="Прямоугольник 6"/>
          <p:cNvSpPr>
            <a:spLocks noChangeArrowheads="1"/>
          </p:cNvSpPr>
          <p:nvPr/>
        </p:nvSpPr>
        <p:spPr bwMode="auto">
          <a:xfrm>
            <a:off x="3170238" y="158750"/>
            <a:ext cx="269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 sz="2400" b="1">
                <a:solidFill>
                  <a:srgbClr val="000000"/>
                </a:solidFill>
                <a:cs typeface="Arial" charset="0"/>
              </a:rPr>
              <a:t> </a:t>
            </a:r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7574"/>
            <a:ext cx="78918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83568" y="2715766"/>
            <a:ext cx="3600400" cy="1728192"/>
          </a:xfrm>
          <a:prstGeom prst="straightConnector1">
            <a:avLst/>
          </a:prstGeom>
          <a:ln w="76200" cap="sq">
            <a:solidFill>
              <a:srgbClr val="00B050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76056" y="1347614"/>
            <a:ext cx="3240360" cy="2016224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5976" y="2715766"/>
            <a:ext cx="504056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932040" y="3651870"/>
            <a:ext cx="0" cy="288032"/>
          </a:xfrm>
          <a:prstGeom prst="straightConnector1">
            <a:avLst/>
          </a:prstGeom>
          <a:ln w="7620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操作顺序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054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15566"/>
            <a:ext cx="7776864" cy="39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283968" y="2571750"/>
            <a:ext cx="0" cy="288032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72000" y="3291830"/>
            <a:ext cx="0" cy="288032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нак запрета 12"/>
          <p:cNvSpPr/>
          <p:nvPr/>
        </p:nvSpPr>
        <p:spPr>
          <a:xfrm>
            <a:off x="4139952" y="4227934"/>
            <a:ext cx="266328" cy="26632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32040" y="987574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4048" y="987574"/>
            <a:ext cx="2160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81393" y="1779662"/>
            <a:ext cx="29913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572000" y="3651870"/>
            <a:ext cx="216024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7984" y="1995686"/>
            <a:ext cx="29913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宋体" pitchFamily="2" charset="-122"/>
              </a:rPr>
              <a:t>交易思路：规则 </a:t>
            </a:r>
            <a:r>
              <a:rPr lang="en-US" altLang="zh-CN" sz="2400" b="1" dirty="0">
                <a:cs typeface="Arial" charset="0"/>
              </a:rPr>
              <a:t># </a:t>
            </a:r>
            <a:r>
              <a:rPr lang="ru-RU" altLang="zh-CN" sz="2400" b="1" dirty="0">
                <a:cs typeface="Arial" charset="0"/>
              </a:rPr>
              <a:t>4</a:t>
            </a:r>
          </a:p>
        </p:txBody>
      </p:sp>
      <p:pic>
        <p:nvPicPr>
          <p:cNvPr id="1126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112646" name="Прямоугольник 3"/>
          <p:cNvSpPr>
            <a:spLocks noChangeArrowheads="1"/>
          </p:cNvSpPr>
          <p:nvPr/>
        </p:nvSpPr>
        <p:spPr bwMode="auto">
          <a:xfrm>
            <a:off x="179388" y="1708150"/>
            <a:ext cx="8713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4000" dirty="0">
              <a:ea typeface="宋体" pitchFamily="2" charset="-122"/>
            </a:endParaRPr>
          </a:p>
          <a:p>
            <a:pPr algn="ctr"/>
            <a:r>
              <a:rPr lang="zh-CN" altLang="en-US" sz="4000" b="1" dirty="0">
                <a:ea typeface="宋体" pitchFamily="2" charset="-122"/>
              </a:rPr>
              <a:t>未结头寸管理</a:t>
            </a:r>
            <a:r>
              <a:rPr lang="ru-RU" altLang="zh-CN" sz="4000" b="1" dirty="0">
                <a:ea typeface="宋体" pitchFamily="2" charset="-122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0" cap="all" dirty="0" smtClean="0">
                <a:latin typeface="Arial" pitchFamily="34" charset="0"/>
                <a:ea typeface="宋体" pitchFamily="2" charset="-122"/>
              </a:rPr>
              <a:t>头寸管理方法（保守性）</a:t>
            </a:r>
            <a:endParaRPr lang="zh-CN" alt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23850" y="915566"/>
            <a:ext cx="8640638" cy="3888432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latin typeface="+mn-lt"/>
                <a:ea typeface="宋体" pitchFamily="2" charset="-122"/>
              </a:rPr>
              <a:t>开仓后设</a:t>
            </a:r>
            <a:r>
              <a:rPr lang="zh-CN" altLang="en-US" sz="2800" b="1" kern="0" dirty="0">
                <a:latin typeface="+mn-lt"/>
                <a:ea typeface="宋体" pitchFamily="2" charset="-122"/>
              </a:rPr>
              <a:t>定止损订单</a:t>
            </a:r>
            <a:endParaRPr lang="en-US" altLang="zh-CN" sz="2800" b="1" kern="0" dirty="0">
              <a:latin typeface="+mn-lt"/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价格从入场点向有利方向运动的距离达到</a:t>
            </a:r>
            <a:r>
              <a:rPr lang="en-US" altLang="zh-CN" sz="2800" b="1" kern="0" dirty="0" smtClean="0">
                <a:ea typeface="宋体" pitchFamily="2" charset="-122"/>
              </a:rPr>
              <a:t>1ATR</a:t>
            </a:r>
            <a:r>
              <a:rPr lang="zh-CN" altLang="en-US" sz="2800" b="1" kern="0" dirty="0" smtClean="0">
                <a:ea typeface="宋体" pitchFamily="2" charset="-122"/>
              </a:rPr>
              <a:t>后将止损订单移动到保本点</a:t>
            </a:r>
            <a:endParaRPr lang="en-US" altLang="zh-CN" sz="2800" b="1" kern="0" dirty="0" smtClean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追踪止损风险极限不应超过账户余额的</a:t>
            </a:r>
            <a:r>
              <a:rPr lang="en-US" altLang="zh-CN" sz="2800" b="1" kern="0" dirty="0" smtClean="0">
                <a:ea typeface="宋体" pitchFamily="2" charset="-122"/>
              </a:rPr>
              <a:t>2</a:t>
            </a:r>
            <a:r>
              <a:rPr lang="zh-CN" altLang="en-US" sz="2800" b="1" kern="0" dirty="0" smtClean="0">
                <a:ea typeface="宋体" pitchFamily="2" charset="-122"/>
              </a:rPr>
              <a:t>％</a:t>
            </a:r>
            <a:endParaRPr lang="ru-RU" altLang="zh-CN" sz="2800" b="1" kern="0" dirty="0" smtClean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latin typeface="+mn-lt"/>
                <a:ea typeface="宋体" pitchFamily="2" charset="-122"/>
              </a:rPr>
              <a:t>大</a:t>
            </a:r>
            <a:r>
              <a:rPr lang="zh-CN" altLang="en-US" sz="2800" b="1" kern="0" dirty="0">
                <a:latin typeface="+mn-lt"/>
                <a:ea typeface="宋体" pitchFamily="2" charset="-122"/>
              </a:rPr>
              <a:t>周期趋势方向改变</a:t>
            </a:r>
            <a:r>
              <a:rPr lang="zh-CN" altLang="en-US" sz="2800" b="1" kern="0" dirty="0" smtClean="0">
                <a:latin typeface="+mn-lt"/>
                <a:ea typeface="宋体" pitchFamily="2" charset="-122"/>
              </a:rPr>
              <a:t>前继续持</a:t>
            </a:r>
            <a:r>
              <a:rPr lang="zh-CN" altLang="en-US" sz="2800" b="1" kern="0" dirty="0">
                <a:latin typeface="+mn-lt"/>
                <a:ea typeface="宋体" pitchFamily="2" charset="-122"/>
              </a:rPr>
              <a:t>有头寸</a:t>
            </a:r>
            <a:endParaRPr lang="en-US" altLang="zh-CN" sz="2800" b="1" kern="0" dirty="0">
              <a:latin typeface="+mn-lt"/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ru-RU" sz="1600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0" cap="all" dirty="0" smtClean="0">
                <a:latin typeface="Arial" pitchFamily="34" charset="0"/>
                <a:ea typeface="宋体" pitchFamily="2" charset="-122"/>
              </a:rPr>
              <a:t>头寸管理方法（保守性）</a:t>
            </a:r>
            <a:endParaRPr lang="zh-CN" alt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15566"/>
            <a:ext cx="7776864" cy="39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572000" y="3291830"/>
            <a:ext cx="0" cy="288032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нак запрета 12"/>
          <p:cNvSpPr/>
          <p:nvPr/>
        </p:nvSpPr>
        <p:spPr>
          <a:xfrm>
            <a:off x="4139952" y="4227934"/>
            <a:ext cx="266328" cy="26632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74752" y="1995686"/>
            <a:ext cx="2681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283968" y="4227934"/>
            <a:ext cx="2088232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3651870"/>
            <a:ext cx="504056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32040" y="1995686"/>
            <a:ext cx="257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09755" y="2283718"/>
            <a:ext cx="257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4" y="1857156"/>
            <a:ext cx="288033" cy="20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34439" y="1707654"/>
            <a:ext cx="247557" cy="17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0900" y="1275606"/>
            <a:ext cx="278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59126" y="1347614"/>
            <a:ext cx="2475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5" y="1131590"/>
            <a:ext cx="2475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77888" y="987574"/>
            <a:ext cx="2636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46621" y="1142121"/>
            <a:ext cx="261679" cy="14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987574"/>
            <a:ext cx="261679" cy="14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63614" y="987574"/>
            <a:ext cx="2487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572000" y="3651870"/>
            <a:ext cx="180020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12358" y="1131589"/>
            <a:ext cx="26429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84844" y="1347614"/>
            <a:ext cx="24874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Прямая соединительная линия 65"/>
          <p:cNvCxnSpPr>
            <a:endCxn id="64" idx="2"/>
          </p:cNvCxnSpPr>
          <p:nvPr/>
        </p:nvCxnSpPr>
        <p:spPr>
          <a:xfrm>
            <a:off x="4644008" y="2355726"/>
            <a:ext cx="3300495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нак запрета 67"/>
          <p:cNvSpPr/>
          <p:nvPr/>
        </p:nvSpPr>
        <p:spPr>
          <a:xfrm>
            <a:off x="6156176" y="3651870"/>
            <a:ext cx="266328" cy="26632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1920" y="2211710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ATR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444208" y="343584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保本点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517020" y="3786970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2%=</a:t>
            </a:r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084168" y="1635646"/>
            <a:ext cx="1373668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5877060" y="1842754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2%=</a:t>
            </a:r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0" name="Равнобедренный треугольник 49"/>
          <p:cNvSpPr>
            <a:spLocks noChangeArrowheads="1"/>
          </p:cNvSpPr>
          <p:nvPr/>
        </p:nvSpPr>
        <p:spPr bwMode="auto">
          <a:xfrm rot="16200000">
            <a:off x="7774607" y="1529383"/>
            <a:ext cx="291530" cy="21602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7857280" y="1122673"/>
            <a:ext cx="69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2%=</a:t>
            </a:r>
            <a:r>
              <a:rPr lang="ru-RU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740352" y="987574"/>
            <a:ext cx="576064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100392" y="1635646"/>
            <a:ext cx="22154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Знак запрета 69"/>
          <p:cNvSpPr/>
          <p:nvPr/>
        </p:nvSpPr>
        <p:spPr>
          <a:xfrm>
            <a:off x="7740352" y="2355726"/>
            <a:ext cx="266328" cy="26632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8" grpId="1" animBg="1"/>
      <p:bldP spid="39" grpId="0"/>
      <p:bldP spid="50" grpId="0" animBg="1"/>
      <p:bldP spid="53" grpId="0"/>
      <p:bldP spid="70" grpId="0" animBg="1"/>
      <p:bldP spid="7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0" cap="all" dirty="0" smtClean="0">
                <a:latin typeface="Arial" pitchFamily="34" charset="0"/>
                <a:ea typeface="宋体" pitchFamily="2" charset="-122"/>
              </a:rPr>
              <a:t>头寸管理方法（积极性）</a:t>
            </a:r>
            <a:endParaRPr lang="zh-CN" alt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928688"/>
            <a:ext cx="8424936" cy="3730625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开仓</a:t>
            </a:r>
            <a:r>
              <a:rPr lang="zh-CN" altLang="en-US" sz="2800" b="1" kern="0" dirty="0">
                <a:ea typeface="宋体" pitchFamily="2" charset="-122"/>
              </a:rPr>
              <a:t>后设定止损订单</a:t>
            </a:r>
            <a:endParaRPr lang="en-US" altLang="zh-CN" sz="2800" b="1" kern="0" dirty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价格从入场点向有利方向运动的距离达到</a:t>
            </a:r>
            <a:r>
              <a:rPr lang="en-US" altLang="zh-CN" sz="2800" b="1" kern="0" dirty="0" smtClean="0">
                <a:ea typeface="宋体" pitchFamily="2" charset="-122"/>
              </a:rPr>
              <a:t>1ATR</a:t>
            </a:r>
            <a:r>
              <a:rPr lang="zh-CN" altLang="en-US" sz="2800" b="1" kern="0" dirty="0" smtClean="0">
                <a:ea typeface="宋体" pitchFamily="2" charset="-122"/>
              </a:rPr>
              <a:t>后将止损订单移动到保本点</a:t>
            </a:r>
            <a:endParaRPr lang="en-US" altLang="zh-CN" sz="2800" b="1" kern="0" dirty="0" smtClean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价格达到</a:t>
            </a:r>
            <a:r>
              <a:rPr lang="en-US" altLang="zh-CN" sz="2800" b="1" kern="0" dirty="0" smtClean="0">
                <a:ea typeface="宋体" pitchFamily="2" charset="-122"/>
              </a:rPr>
              <a:t>2ATR</a:t>
            </a:r>
            <a:r>
              <a:rPr lang="zh-CN" altLang="en-US" sz="2800" b="1" kern="0" dirty="0" smtClean="0">
                <a:ea typeface="宋体" pitchFamily="2" charset="-122"/>
              </a:rPr>
              <a:t>目标后开始保</a:t>
            </a:r>
            <a:r>
              <a:rPr lang="zh-CN" altLang="en-US" sz="2800" b="1" kern="0" dirty="0">
                <a:ea typeface="宋体" pitchFamily="2" charset="-122"/>
              </a:rPr>
              <a:t>护未兑现利</a:t>
            </a:r>
            <a:r>
              <a:rPr lang="zh-CN" altLang="en-US" sz="2800" b="1" kern="0" dirty="0" smtClean="0">
                <a:ea typeface="宋体" pitchFamily="2" charset="-122"/>
              </a:rPr>
              <a:t>润的</a:t>
            </a:r>
            <a:r>
              <a:rPr lang="en-US" altLang="zh-CN" sz="2800" b="1" kern="0" dirty="0">
                <a:ea typeface="宋体" pitchFamily="2" charset="-122"/>
              </a:rPr>
              <a:t>50%</a:t>
            </a: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中周期图上出现新</a:t>
            </a:r>
            <a:r>
              <a:rPr lang="zh-CN" altLang="en-US" sz="2800" b="1" kern="0" dirty="0">
                <a:ea typeface="宋体" pitchFamily="2" charset="-122"/>
              </a:rPr>
              <a:t>交易信</a:t>
            </a:r>
            <a:r>
              <a:rPr lang="zh-CN" altLang="en-US" sz="2800" b="1" kern="0" dirty="0" smtClean="0">
                <a:ea typeface="宋体" pitchFamily="2" charset="-122"/>
              </a:rPr>
              <a:t>号后增</a:t>
            </a:r>
            <a:r>
              <a:rPr lang="zh-CN" altLang="en-US" sz="2800" b="1" kern="0" dirty="0">
                <a:ea typeface="宋体" pitchFamily="2" charset="-122"/>
              </a:rPr>
              <a:t>加头</a:t>
            </a:r>
            <a:r>
              <a:rPr lang="zh-CN" altLang="en-US" sz="2800" b="1" kern="0" dirty="0" smtClean="0">
                <a:ea typeface="宋体" pitchFamily="2" charset="-122"/>
              </a:rPr>
              <a:t>寸大小</a:t>
            </a:r>
            <a:endParaRPr lang="en-US" altLang="zh-CN" sz="2800" b="1" kern="0" dirty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r>
              <a:rPr lang="zh-CN" altLang="en-US" sz="2800" b="1" kern="0" dirty="0" smtClean="0">
                <a:ea typeface="宋体" pitchFamily="2" charset="-122"/>
              </a:rPr>
              <a:t>根</a:t>
            </a:r>
            <a:r>
              <a:rPr lang="zh-CN" altLang="en-US" sz="2800" b="1" kern="0" dirty="0">
                <a:ea typeface="宋体" pitchFamily="2" charset="-122"/>
              </a:rPr>
              <a:t>据</a:t>
            </a:r>
            <a:r>
              <a:rPr lang="zh-CN" altLang="en-US" sz="2800" b="1" kern="0" dirty="0" smtClean="0">
                <a:ea typeface="宋体" pitchFamily="2" charset="-122"/>
              </a:rPr>
              <a:t>中周</a:t>
            </a:r>
            <a:r>
              <a:rPr lang="zh-CN" altLang="en-US" sz="2800" b="1" kern="0" dirty="0">
                <a:ea typeface="宋体" pitchFamily="2" charset="-122"/>
              </a:rPr>
              <a:t>期图产生的信</a:t>
            </a:r>
            <a:r>
              <a:rPr lang="zh-CN" altLang="en-US" sz="2800" b="1" kern="0" dirty="0" smtClean="0">
                <a:ea typeface="宋体" pitchFamily="2" charset="-122"/>
              </a:rPr>
              <a:t>号进行获利（超</a:t>
            </a:r>
            <a:r>
              <a:rPr lang="zh-CN" altLang="en-US" sz="2800" b="1" kern="0" dirty="0">
                <a:ea typeface="宋体" pitchFamily="2" charset="-122"/>
              </a:rPr>
              <a:t>买</a:t>
            </a:r>
            <a:r>
              <a:rPr lang="en-US" altLang="zh-CN" sz="2800" b="1" kern="0" dirty="0">
                <a:ea typeface="宋体" pitchFamily="2" charset="-122"/>
              </a:rPr>
              <a:t>/</a:t>
            </a:r>
            <a:r>
              <a:rPr lang="zh-CN" altLang="en-US" sz="2800" b="1" kern="0" dirty="0">
                <a:ea typeface="宋体" pitchFamily="2" charset="-122"/>
              </a:rPr>
              <a:t>超</a:t>
            </a:r>
            <a:r>
              <a:rPr lang="zh-CN" altLang="en-US" sz="2800" b="1" kern="0" dirty="0" smtClean="0">
                <a:ea typeface="宋体" pitchFamily="2" charset="-122"/>
              </a:rPr>
              <a:t>卖）</a:t>
            </a:r>
            <a:endParaRPr lang="en-US" altLang="zh-CN" sz="2800" b="1" kern="0" dirty="0" smtClean="0">
              <a:ea typeface="宋体" pitchFamily="2" charset="-122"/>
            </a:endParaRPr>
          </a:p>
          <a:p>
            <a:pPr marL="457200" indent="-457200" eaLnBrk="0" hangingPunct="0">
              <a:spcBef>
                <a:spcPts val="700"/>
              </a:spcBef>
              <a:buClr>
                <a:schemeClr val="accent2"/>
              </a:buClr>
              <a:buSzPct val="100000"/>
              <a:buFont typeface="Arial" charset="0"/>
              <a:buAutoNum type="arabicPeriod"/>
              <a:defRPr/>
            </a:pPr>
            <a:endParaRPr lang="ru-RU" sz="1100" b="1" dirty="0"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0" cap="all" dirty="0" smtClean="0">
                <a:latin typeface="Arial" pitchFamily="34" charset="0"/>
                <a:ea typeface="宋体" pitchFamily="2" charset="-122"/>
              </a:rPr>
              <a:t>头寸管理方法（积极性）</a:t>
            </a:r>
            <a:endParaRPr lang="zh-CN" alt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15566"/>
            <a:ext cx="7776864" cy="39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572000" y="3291830"/>
            <a:ext cx="0" cy="288032"/>
          </a:xfrm>
          <a:prstGeom prst="straightConnector1">
            <a:avLst/>
          </a:prstGeom>
          <a:ln w="762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нак запрета 12"/>
          <p:cNvSpPr/>
          <p:nvPr/>
        </p:nvSpPr>
        <p:spPr>
          <a:xfrm>
            <a:off x="4139952" y="4227934"/>
            <a:ext cx="266328" cy="26632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3968" y="4227934"/>
            <a:ext cx="2088232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3651870"/>
            <a:ext cx="504056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32040" y="1995686"/>
            <a:ext cx="257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09755" y="2283718"/>
            <a:ext cx="2578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4" y="1857156"/>
            <a:ext cx="288033" cy="20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34439" y="1707654"/>
            <a:ext cx="247557" cy="17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0900" y="1275606"/>
            <a:ext cx="278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59126" y="1347614"/>
            <a:ext cx="2475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5" y="1131590"/>
            <a:ext cx="2475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77888" y="987574"/>
            <a:ext cx="2636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46621" y="1142121"/>
            <a:ext cx="261679" cy="14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987574"/>
            <a:ext cx="261679" cy="14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63614" y="987574"/>
            <a:ext cx="2487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572000" y="3651870"/>
            <a:ext cx="180020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652120" y="1059582"/>
            <a:ext cx="2664296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12358" y="1131589"/>
            <a:ext cx="264290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84844" y="1347614"/>
            <a:ext cx="24874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4644008" y="2355726"/>
            <a:ext cx="3384376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нак запрета 67"/>
          <p:cNvSpPr/>
          <p:nvPr/>
        </p:nvSpPr>
        <p:spPr>
          <a:xfrm>
            <a:off x="6156176" y="3651870"/>
            <a:ext cx="266328" cy="26632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1920" y="2211710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ATR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444208" y="343584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保本点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60032" y="915566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2ATR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9195E-6 L 0.2217 -0.109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216 L 0.1757 -0.247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8" grpId="0" animBg="1"/>
      <p:bldP spid="6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112646" name="Прямоугольник 3"/>
          <p:cNvSpPr>
            <a:spLocks noChangeArrowheads="1"/>
          </p:cNvSpPr>
          <p:nvPr/>
        </p:nvSpPr>
        <p:spPr bwMode="auto">
          <a:xfrm>
            <a:off x="179388" y="1708150"/>
            <a:ext cx="87137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9600" b="1" dirty="0" smtClean="0">
                <a:ea typeface="宋体" pitchFamily="2" charset="-122"/>
              </a:rPr>
              <a:t>总结</a:t>
            </a:r>
            <a:endParaRPr lang="ru-RU" altLang="zh-CN" sz="9600" b="1" dirty="0" smtClean="0">
              <a:ea typeface="宋体" pitchFamily="2" charset="-122"/>
            </a:endParaRPr>
          </a:p>
          <a:p>
            <a:pPr algn="ctr"/>
            <a:endParaRPr lang="en-US" altLang="zh-CN" sz="4000" dirty="0">
              <a:ea typeface="宋体" pitchFamily="2" charset="-122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latin typeface="Arial" pitchFamily="34" charset="0"/>
                <a:cs typeface="Arial" pitchFamily="34" charset="0"/>
              </a:rPr>
              <a:t>总结</a:t>
            </a:r>
            <a:endParaRPr lang="zh-CN" alt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cs typeface="Arial" charset="0"/>
              </a:rPr>
              <a:t>演讲计划</a:t>
            </a:r>
            <a:endParaRPr lang="ru-RU" altLang="zh-CN" sz="2400" b="1">
              <a:cs typeface="Arial" charset="0"/>
            </a:endParaRPr>
          </a:p>
          <a:p>
            <a:endParaRPr lang="ru-RU" altLang="zh-CN" sz="2400" b="1">
              <a:cs typeface="Arial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23528" y="915566"/>
            <a:ext cx="8229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zh-CN" altLang="en-US" sz="2400" b="1" dirty="0" smtClean="0">
                <a:latin typeface="Arial" pitchFamily="34" charset="0"/>
              </a:rPr>
              <a:t>简要介绍交易策略创造者</a:t>
            </a:r>
            <a:endParaRPr lang="en-US" altLang="zh-CN" sz="2400" b="1" dirty="0">
              <a:latin typeface="Arial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2400" b="1" dirty="0" smtClean="0">
                <a:ea typeface="宋体" pitchFamily="2" charset="-122"/>
              </a:rPr>
              <a:t>不同时间段的趋势方向</a:t>
            </a:r>
            <a:endParaRPr lang="ru-RU" altLang="zh-CN" sz="2400" b="1" dirty="0">
              <a:latin typeface="Arial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2400" b="1" dirty="0" smtClean="0">
                <a:latin typeface="Arial" pitchFamily="34" charset="0"/>
              </a:rPr>
              <a:t>技术指标信号冲突</a:t>
            </a:r>
            <a:endParaRPr lang="ru-RU" altLang="zh-CN" sz="2400" b="1" dirty="0">
              <a:latin typeface="Arial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2400" b="1" dirty="0" smtClean="0">
                <a:latin typeface="Arial" pitchFamily="34" charset="0"/>
              </a:rPr>
              <a:t>交易策略规则</a:t>
            </a:r>
            <a:endParaRPr lang="en-US" altLang="zh-CN" sz="2400" b="1" dirty="0" smtClean="0">
              <a:latin typeface="Arial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+mj-lt"/>
              <a:buAutoNum type="alphaLcParenR"/>
              <a:defRPr/>
            </a:pPr>
            <a:r>
              <a:rPr lang="zh-CN" altLang="en-US" sz="2400" b="1" dirty="0" smtClean="0">
                <a:latin typeface="Arial" pitchFamily="34" charset="0"/>
              </a:rPr>
              <a:t>判断主要趋势方向</a:t>
            </a:r>
            <a:endParaRPr lang="en-US" altLang="zh-CN" sz="2400" b="1" dirty="0" smtClean="0">
              <a:latin typeface="Arial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+mj-lt"/>
              <a:buAutoNum type="alphaLcParenR"/>
              <a:defRPr/>
            </a:pPr>
            <a:r>
              <a:rPr lang="zh-CN" altLang="en-US" sz="2400" b="1" dirty="0" smtClean="0">
                <a:latin typeface="Arial" pitchFamily="34" charset="0"/>
              </a:rPr>
              <a:t>判断修正价格运动终结</a:t>
            </a:r>
            <a:endParaRPr lang="ru-RU" altLang="zh-CN" sz="2400" b="1" dirty="0" smtClean="0">
              <a:latin typeface="Arial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+mj-lt"/>
              <a:buAutoNum type="alphaLcParenR"/>
              <a:defRPr/>
            </a:pPr>
            <a:r>
              <a:rPr lang="zh-CN" altLang="en-US" sz="2400" b="1" dirty="0" smtClean="0">
                <a:latin typeface="Arial" pitchFamily="34" charset="0"/>
              </a:rPr>
              <a:t>入场规则</a:t>
            </a:r>
            <a:endParaRPr lang="en-US" altLang="zh-CN" sz="2400" b="1" dirty="0" smtClean="0">
              <a:latin typeface="Arial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+mj-lt"/>
              <a:buAutoNum type="alphaLcParenR"/>
              <a:defRPr/>
            </a:pPr>
            <a:r>
              <a:rPr lang="zh-CN" altLang="en-US" sz="2400" b="1" dirty="0" smtClean="0">
                <a:latin typeface="Arial" pitchFamily="34" charset="0"/>
              </a:rPr>
              <a:t>未结头寸管理技术、资金管理</a:t>
            </a:r>
            <a:endParaRPr lang="ru-RU" altLang="zh-CN" sz="2400" b="1" dirty="0" smtClean="0">
              <a:latin typeface="Arial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zh-CN" altLang="en-US" sz="2400" b="1" dirty="0" smtClean="0">
                <a:latin typeface="Arial" pitchFamily="34" charset="0"/>
              </a:rPr>
              <a:t>实</a:t>
            </a:r>
            <a:r>
              <a:rPr lang="zh-CN" altLang="en-US" sz="2400" b="1" dirty="0">
                <a:latin typeface="Arial" pitchFamily="34" charset="0"/>
              </a:rPr>
              <a:t>际操</a:t>
            </a:r>
            <a:r>
              <a:rPr lang="zh-CN" altLang="en-US" sz="2400" b="1" dirty="0" smtClean="0">
                <a:latin typeface="Arial" pitchFamily="34" charset="0"/>
              </a:rPr>
              <a:t>作范例</a:t>
            </a:r>
            <a:endParaRPr lang="ru-RU" altLang="zh-CN" sz="2400" b="1" kern="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略交易信号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095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987574"/>
          <a:ext cx="7776864" cy="3918553"/>
        </p:xfrm>
        <a:graphic>
          <a:graphicData uri="http://schemas.openxmlformats.org/drawingml/2006/table">
            <a:tbl>
              <a:tblPr/>
              <a:tblGrid>
                <a:gridCol w="1872208"/>
                <a:gridCol w="2040327"/>
                <a:gridCol w="1864238"/>
                <a:gridCol w="2000091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周图趋势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日图趋势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操作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订单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上升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en-US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上升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等待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无订单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53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上升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下跌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买入</a:t>
                      </a:r>
                      <a:endParaRPr kumimoji="0" lang="en-US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追踪 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Buy Stop</a:t>
                      </a: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订单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下跌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en-US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下跌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等待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无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9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下跌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上升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卖出</a:t>
                      </a:r>
                      <a:endParaRPr kumimoji="0" lang="en-US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kumimoji="0" lang="ru-RU" sz="1400" b="1" kern="1200" dirty="0" smtClean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追踪 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Sell Stop</a:t>
                      </a:r>
                      <a:r>
                        <a:rPr kumimoji="0" lang="zh-CN" alt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订单</a:t>
                      </a:r>
                      <a:r>
                        <a:rPr kumimoji="0" lang="en-US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 </a:t>
            </a:r>
            <a:r>
              <a:rPr lang="en-US" altLang="zh-CN" sz="2400" b="1" dirty="0">
                <a:cs typeface="Arial" charset="0"/>
              </a:rPr>
              <a:t>(</a:t>
            </a:r>
            <a:r>
              <a:rPr lang="zh-CN" altLang="en-US" sz="2400" b="1" dirty="0">
                <a:cs typeface="Arial" charset="0"/>
              </a:rPr>
              <a:t>范例 </a:t>
            </a:r>
            <a:r>
              <a:rPr lang="en-US" altLang="zh-CN" sz="2400" b="1" dirty="0">
                <a:cs typeface="Arial" charset="0"/>
              </a:rPr>
              <a:t>#1)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218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79388" y="771525"/>
            <a:ext cx="87852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第一个屏幕</a:t>
            </a:r>
            <a:r>
              <a:rPr lang="ru-RU" altLang="zh-CN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:</a:t>
            </a:r>
            <a:r>
              <a:rPr lang="en-US" altLang="zh-CN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ru-RU" sz="2400" b="1" kern="0" dirty="0">
                <a:latin typeface="+mn-lt"/>
                <a:ea typeface="宋体" pitchFamily="2" charset="-122"/>
              </a:rPr>
              <a:t>月线图</a:t>
            </a:r>
            <a:endParaRPr lang="ru-RU" altLang="zh-CN" sz="2400" b="1" kern="0" dirty="0">
              <a:latin typeface="+mn-lt"/>
              <a:ea typeface="宋体" pitchFamily="2" charset="-122"/>
            </a:endParaRPr>
          </a:p>
          <a:p>
            <a:pP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判断</a:t>
            </a: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趋势方向：多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空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观望</a:t>
            </a: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）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   </a:t>
            </a: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技术指标：</a:t>
            </a:r>
            <a:r>
              <a:rPr lang="en-US" altLang="zh-CN" sz="2400" b="1" kern="0" dirty="0">
                <a:latin typeface="+mn-lt"/>
                <a:ea typeface="宋体" pitchFamily="2" charset="-122"/>
              </a:rPr>
              <a:t>EMA(M) 13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ru-RU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第二个屏幕</a:t>
            </a:r>
            <a:r>
              <a:rPr lang="ru-RU" altLang="zh-CN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:</a:t>
            </a:r>
            <a:r>
              <a:rPr lang="en-US" altLang="zh-CN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en-US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ru-RU" sz="2400" b="1" kern="0" dirty="0">
                <a:latin typeface="+mn-lt"/>
                <a:ea typeface="宋体" pitchFamily="2" charset="-122"/>
              </a:rPr>
              <a:t>周线图</a:t>
            </a:r>
            <a:endParaRPr lang="ru-RU" altLang="zh-CN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判断</a:t>
            </a:r>
            <a:r>
              <a:rPr lang="zh-CN" altLang="ru-RU" sz="2400" dirty="0">
                <a:latin typeface="Arial" pitchFamily="34" charset="0"/>
                <a:ea typeface="宋体" pitchFamily="2" charset="-122"/>
              </a:rPr>
              <a:t>次级趋势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终</a:t>
            </a:r>
            <a:r>
              <a:rPr lang="zh-CN" altLang="en-US" sz="2400" dirty="0" smtClean="0">
                <a:latin typeface="Arial" pitchFamily="34" charset="0"/>
                <a:ea typeface="宋体" pitchFamily="2" charset="-122"/>
              </a:rPr>
              <a:t>结</a:t>
            </a:r>
            <a:r>
              <a:rPr lang="zh-CN" altLang="ru-RU" sz="2400" b="1" dirty="0" smtClean="0">
                <a:latin typeface="Arial" pitchFamily="34" charset="0"/>
                <a:ea typeface="宋体" pitchFamily="2" charset="-122"/>
              </a:rPr>
              <a:t>）</a:t>
            </a:r>
            <a:endParaRPr lang="en-US" altLang="zh-CN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ru-RU" sz="2400" dirty="0">
                <a:latin typeface="Arial" pitchFamily="34" charset="0"/>
                <a:ea typeface="宋体" pitchFamily="2" charset="-122"/>
              </a:rPr>
              <a:t>技术指标</a:t>
            </a:r>
            <a:r>
              <a:rPr lang="ru-RU" altLang="zh-CN" sz="2400" b="1" kern="0" dirty="0">
                <a:latin typeface="+mn-lt"/>
                <a:ea typeface="宋体" pitchFamily="2" charset="-122"/>
              </a:rPr>
              <a:t>: </a:t>
            </a:r>
            <a:r>
              <a:rPr lang="en-US" altLang="zh-CN" sz="2400" b="1" kern="0" dirty="0">
                <a:latin typeface="+mn-lt"/>
                <a:ea typeface="宋体" pitchFamily="2" charset="-122"/>
              </a:rPr>
              <a:t>SS(W)4,1,1(20/80)</a:t>
            </a:r>
            <a:endParaRPr lang="zh-CN" altLang="en-US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rgbClr val="00B050"/>
                </a:solidFill>
                <a:latin typeface="+mn-lt"/>
                <a:ea typeface="宋体" pitchFamily="2" charset="-122"/>
              </a:rPr>
              <a:t>第三个屏幕</a:t>
            </a:r>
            <a:r>
              <a:rPr lang="ru-RU" altLang="zh-CN" sz="2400" b="1" kern="0" dirty="0">
                <a:solidFill>
                  <a:srgbClr val="00B050"/>
                </a:solidFill>
                <a:latin typeface="+mn-lt"/>
                <a:ea typeface="宋体" pitchFamily="2" charset="-122"/>
              </a:rPr>
              <a:t>:</a:t>
            </a:r>
            <a:r>
              <a:rPr lang="zh-CN" altLang="en-US" sz="2400" b="1" kern="0" dirty="0">
                <a:solidFill>
                  <a:srgbClr val="00B050"/>
                </a:solidFill>
                <a:latin typeface="+mn-lt"/>
                <a:ea typeface="宋体" pitchFamily="2" charset="-122"/>
              </a:rPr>
              <a:t>  </a:t>
            </a:r>
            <a:r>
              <a:rPr lang="zh-CN" altLang="en-US" sz="2400" b="1" kern="0" dirty="0">
                <a:latin typeface="Arial" pitchFamily="34" charset="0"/>
                <a:ea typeface="宋体" pitchFamily="2" charset="-122"/>
              </a:rPr>
              <a:t>日</a:t>
            </a:r>
            <a:r>
              <a:rPr lang="zh-CN" altLang="ru-RU" sz="2400" b="1" kern="0" dirty="0">
                <a:latin typeface="Arial" pitchFamily="34" charset="0"/>
                <a:ea typeface="宋体" pitchFamily="2" charset="-122"/>
              </a:rPr>
              <a:t>线图</a:t>
            </a:r>
            <a:r>
              <a:rPr lang="zh-CN" altLang="en-US" sz="2400" b="1" kern="0" dirty="0">
                <a:latin typeface="+mn-lt"/>
                <a:ea typeface="宋体" pitchFamily="2" charset="-122"/>
              </a:rPr>
              <a:t>或</a:t>
            </a:r>
            <a:r>
              <a:rPr lang="zh-CN" altLang="ru-RU" sz="2400" b="1" u="sng" kern="0" dirty="0">
                <a:latin typeface="Arial" pitchFamily="34" charset="0"/>
                <a:ea typeface="宋体" pitchFamily="2" charset="-122"/>
              </a:rPr>
              <a:t>周线图</a:t>
            </a:r>
            <a:endParaRPr lang="ru-RU" altLang="zh-CN" sz="2400" b="1" u="sng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借助于</a:t>
            </a:r>
            <a:r>
              <a:rPr lang="zh-CN" altLang="en-US" sz="2400" dirty="0">
                <a:ea typeface="宋体" pitchFamily="2" charset="-122"/>
              </a:rPr>
              <a:t>追</a:t>
            </a:r>
            <a:r>
              <a:rPr lang="zh-CN" altLang="en-US" sz="2400" dirty="0" smtClean="0">
                <a:ea typeface="宋体" pitchFamily="2" charset="-122"/>
              </a:rPr>
              <a:t>踪</a:t>
            </a:r>
            <a:r>
              <a:rPr lang="en-US" altLang="zh-CN" sz="2400" b="1" kern="0" dirty="0" err="1" smtClean="0">
                <a:latin typeface="+mn-lt"/>
                <a:ea typeface="宋体" pitchFamily="2" charset="-122"/>
              </a:rPr>
              <a:t>BuyStop</a:t>
            </a:r>
            <a:r>
              <a:rPr lang="en-US" altLang="zh-CN" sz="2400" b="1" kern="0" dirty="0" smtClean="0">
                <a:latin typeface="+mn-lt"/>
                <a:ea typeface="宋体" pitchFamily="2" charset="-122"/>
              </a:rPr>
              <a:t>/</a:t>
            </a:r>
            <a:r>
              <a:rPr lang="en-US" altLang="zh-CN" sz="2400" b="1" kern="0" dirty="0" err="1" smtClean="0">
                <a:latin typeface="+mn-lt"/>
                <a:ea typeface="宋体" pitchFamily="2" charset="-122"/>
              </a:rPr>
              <a:t>SellStop</a:t>
            </a:r>
            <a:r>
              <a:rPr lang="zh-CN" altLang="en-US" sz="2400" dirty="0" smtClean="0">
                <a:ea typeface="宋体" pitchFamily="2" charset="-122"/>
              </a:rPr>
              <a:t>订单进行入场</a:t>
            </a:r>
            <a:r>
              <a:rPr lang="zh-CN" altLang="ru-RU" sz="2400" b="1" dirty="0" smtClean="0">
                <a:latin typeface="Arial" pitchFamily="34" charset="0"/>
                <a:ea typeface="宋体" pitchFamily="2" charset="-122"/>
              </a:rPr>
              <a:t>）</a:t>
            </a:r>
            <a:endParaRPr lang="en-US" altLang="zh-CN" sz="2400" b="1" kern="0" dirty="0">
              <a:latin typeface="+mn-lt"/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kern="0" dirty="0">
                <a:latin typeface="+mn-lt"/>
                <a:ea typeface="宋体" pitchFamily="2" charset="-122"/>
              </a:rPr>
              <a:t> </a:t>
            </a:r>
            <a:r>
              <a:rPr lang="zh-CN" altLang="ru-RU" sz="2400" dirty="0">
                <a:latin typeface="Arial" pitchFamily="34" charset="0"/>
                <a:ea typeface="宋体" pitchFamily="2" charset="-122"/>
              </a:rPr>
              <a:t>技术指标</a:t>
            </a:r>
            <a:r>
              <a:rPr lang="ru-RU" altLang="zh-CN" sz="2400" b="1" kern="0" dirty="0">
                <a:latin typeface="+mn-lt"/>
                <a:ea typeface="宋体" pitchFamily="2" charset="-122"/>
              </a:rPr>
              <a:t>: </a:t>
            </a:r>
            <a:r>
              <a:rPr lang="zh-CN" altLang="en-US" sz="2400" b="1" kern="0" dirty="0">
                <a:latin typeface="+mn-lt"/>
                <a:ea typeface="宋体" pitchFamily="2" charset="-122"/>
              </a:rPr>
              <a:t>无</a:t>
            </a:r>
            <a:endParaRPr lang="en-US" altLang="zh-CN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altLang="zh-CN" sz="2400" b="1" kern="0" dirty="0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 </a:t>
            </a:r>
            <a:r>
              <a:rPr lang="ru-RU" altLang="zh-CN" sz="2400" b="1" dirty="0">
                <a:cs typeface="Arial" charset="0"/>
              </a:rPr>
              <a:t>(</a:t>
            </a:r>
            <a:r>
              <a:rPr lang="zh-CN" altLang="en-US" sz="2400" b="1" dirty="0">
                <a:cs typeface="Arial" charset="0"/>
              </a:rPr>
              <a:t>大周期</a:t>
            </a:r>
            <a:r>
              <a:rPr lang="ru-RU" altLang="zh-CN" sz="2400" b="1" dirty="0">
                <a:cs typeface="Arial" charset="0"/>
              </a:rPr>
              <a:t> </a:t>
            </a:r>
            <a:r>
              <a:rPr lang="en-US" altLang="zh-CN" sz="2400" b="1" dirty="0">
                <a:cs typeface="Arial" charset="0"/>
              </a:rPr>
              <a:t>#1</a:t>
            </a:r>
            <a:r>
              <a:rPr lang="ru-RU" altLang="zh-CN" sz="2400" b="1" dirty="0">
                <a:cs typeface="Arial" charset="0"/>
              </a:rPr>
              <a:t>)</a:t>
            </a:r>
          </a:p>
        </p:txBody>
      </p:sp>
      <p:pic>
        <p:nvPicPr>
          <p:cNvPr id="1310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131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842963"/>
            <a:ext cx="65420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 </a:t>
            </a:r>
            <a:r>
              <a:rPr lang="ru-RU" altLang="zh-CN" sz="2400" b="1" dirty="0">
                <a:cs typeface="Arial" charset="0"/>
              </a:rPr>
              <a:t>(</a:t>
            </a:r>
            <a:r>
              <a:rPr lang="zh-CN" altLang="en-US" sz="2400" b="1" dirty="0">
                <a:cs typeface="Arial" charset="0"/>
              </a:rPr>
              <a:t>中周期</a:t>
            </a:r>
            <a:r>
              <a:rPr lang="ru-RU" altLang="zh-CN" sz="2400" b="1" dirty="0">
                <a:cs typeface="Arial" charset="0"/>
              </a:rPr>
              <a:t> </a:t>
            </a:r>
            <a:r>
              <a:rPr lang="en-US" altLang="zh-CN" sz="2400" b="1" dirty="0">
                <a:cs typeface="Arial" charset="0"/>
              </a:rPr>
              <a:t>#2</a:t>
            </a:r>
            <a:r>
              <a:rPr lang="ru-RU" altLang="zh-CN" sz="2400" b="1" dirty="0">
                <a:cs typeface="Arial" charset="0"/>
              </a:rPr>
              <a:t>)</a:t>
            </a:r>
          </a:p>
        </p:txBody>
      </p:sp>
      <p:pic>
        <p:nvPicPr>
          <p:cNvPr id="134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1341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38" y="915988"/>
            <a:ext cx="6496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 </a:t>
            </a:r>
            <a:r>
              <a:rPr lang="ru-RU" altLang="zh-CN" sz="2400" b="1" dirty="0">
                <a:cs typeface="Arial" charset="0"/>
              </a:rPr>
              <a:t>(</a:t>
            </a:r>
            <a:r>
              <a:rPr lang="zh-CN" altLang="en-US" sz="2400" b="1" dirty="0">
                <a:cs typeface="Arial" charset="0"/>
              </a:rPr>
              <a:t>中周期</a:t>
            </a:r>
            <a:r>
              <a:rPr lang="ru-RU" altLang="zh-CN" sz="2400" b="1" dirty="0">
                <a:cs typeface="Arial" charset="0"/>
              </a:rPr>
              <a:t> </a:t>
            </a:r>
            <a:r>
              <a:rPr lang="en-US" altLang="zh-CN" sz="2400" b="1" dirty="0">
                <a:cs typeface="Arial" charset="0"/>
              </a:rPr>
              <a:t>#3</a:t>
            </a:r>
            <a:r>
              <a:rPr lang="ru-RU" altLang="zh-CN" sz="2400" b="1" dirty="0">
                <a:cs typeface="Arial" charset="0"/>
              </a:rPr>
              <a:t>)</a:t>
            </a:r>
          </a:p>
        </p:txBody>
      </p:sp>
      <p:pic>
        <p:nvPicPr>
          <p:cNvPr id="137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15988"/>
            <a:ext cx="647065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“三重滤网”策</a:t>
            </a:r>
            <a:r>
              <a:rPr lang="zh-CN" altLang="en-US" sz="2400" b="1" dirty="0">
                <a:cs typeface="Arial" charset="0"/>
              </a:rPr>
              <a:t>略 </a:t>
            </a:r>
            <a:r>
              <a:rPr lang="en-US" altLang="zh-CN" sz="2400" b="1" dirty="0">
                <a:cs typeface="Arial" charset="0"/>
              </a:rPr>
              <a:t>(</a:t>
            </a:r>
            <a:r>
              <a:rPr lang="zh-CN" altLang="en-US" sz="2400" b="1" dirty="0">
                <a:cs typeface="Arial" charset="0"/>
              </a:rPr>
              <a:t>范例 </a:t>
            </a:r>
            <a:r>
              <a:rPr lang="en-US" altLang="zh-CN" sz="2400" b="1" dirty="0">
                <a:cs typeface="Arial" charset="0"/>
              </a:rPr>
              <a:t>#2)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1249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79388" y="842963"/>
            <a:ext cx="8785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rgbClr val="FF0000"/>
                </a:solidFill>
                <a:ea typeface="宋体" pitchFamily="2" charset="-122"/>
              </a:rPr>
              <a:t>第一个屏幕</a:t>
            </a:r>
            <a:r>
              <a:rPr lang="ru-RU" altLang="zh-CN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:</a:t>
            </a:r>
            <a:r>
              <a:rPr lang="en-US" altLang="zh-CN" sz="2400" b="1" kern="0" dirty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ru-RU" sz="2400" b="1" kern="0" dirty="0">
                <a:ea typeface="宋体" pitchFamily="2" charset="-122"/>
              </a:rPr>
              <a:t>周线图</a:t>
            </a:r>
            <a:endParaRPr lang="ru-RU" altLang="zh-CN" sz="2400" b="1" kern="0" dirty="0">
              <a:latin typeface="+mn-lt"/>
              <a:ea typeface="宋体" pitchFamily="2" charset="-122"/>
            </a:endParaRPr>
          </a:p>
          <a:p>
            <a:pP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判断</a:t>
            </a: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趋势方向：多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空</a:t>
            </a: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观望</a:t>
            </a: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）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技术指标：</a:t>
            </a:r>
            <a:r>
              <a:rPr lang="en-US" altLang="zh-CN" sz="2400" b="1" kern="0" dirty="0">
                <a:latin typeface="+mn-lt"/>
                <a:ea typeface="宋体" pitchFamily="2" charset="-122"/>
              </a:rPr>
              <a:t>E</a:t>
            </a:r>
            <a:r>
              <a:rPr lang="en-US" altLang="zh-CN" sz="2400" b="1" kern="0" dirty="0" err="1" smtClean="0">
                <a:latin typeface="+mn-lt"/>
                <a:ea typeface="宋体" pitchFamily="2" charset="-122"/>
              </a:rPr>
              <a:t>MA(W)13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ru-RU" sz="2400" b="1" kern="0" dirty="0">
                <a:solidFill>
                  <a:srgbClr val="0000FF"/>
                </a:solidFill>
                <a:ea typeface="宋体" pitchFamily="2" charset="-122"/>
              </a:rPr>
              <a:t>第二个屏幕</a:t>
            </a:r>
            <a:r>
              <a:rPr lang="ru-RU" altLang="zh-CN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:</a:t>
            </a:r>
            <a:r>
              <a:rPr lang="en-US" altLang="zh-CN" sz="2400" b="1" kern="0" dirty="0">
                <a:solidFill>
                  <a:srgbClr val="0000FF"/>
                </a:solidFill>
                <a:latin typeface="+mn-lt"/>
                <a:ea typeface="宋体" pitchFamily="2" charset="-122"/>
              </a:rPr>
              <a:t> </a:t>
            </a:r>
            <a:r>
              <a:rPr lang="zh-CN" altLang="en-US" sz="2400" b="1" kern="0" dirty="0">
                <a:latin typeface="Arial" pitchFamily="34" charset="0"/>
                <a:ea typeface="宋体" pitchFamily="2" charset="-122"/>
              </a:rPr>
              <a:t>日</a:t>
            </a:r>
            <a:r>
              <a:rPr lang="zh-CN" altLang="ru-RU" sz="2400" b="1" kern="0" dirty="0">
                <a:latin typeface="Arial" pitchFamily="34" charset="0"/>
                <a:ea typeface="宋体" pitchFamily="2" charset="-122"/>
              </a:rPr>
              <a:t>线图</a:t>
            </a:r>
            <a:endParaRPr lang="ru-RU" altLang="zh-CN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判断</a:t>
            </a:r>
            <a:r>
              <a:rPr lang="zh-CN" altLang="ru-RU" sz="2400" dirty="0">
                <a:latin typeface="Arial" pitchFamily="34" charset="0"/>
                <a:ea typeface="宋体" pitchFamily="2" charset="-122"/>
              </a:rPr>
              <a:t>次级趋势</a:t>
            </a:r>
            <a:r>
              <a:rPr lang="zh-CN" altLang="en-US" sz="2400" dirty="0">
                <a:latin typeface="Arial" pitchFamily="34" charset="0"/>
                <a:ea typeface="宋体" pitchFamily="2" charset="-122"/>
              </a:rPr>
              <a:t>终</a:t>
            </a:r>
            <a:r>
              <a:rPr lang="zh-CN" altLang="en-US" sz="2400" dirty="0" smtClean="0">
                <a:latin typeface="Arial" pitchFamily="34" charset="0"/>
                <a:ea typeface="宋体" pitchFamily="2" charset="-122"/>
              </a:rPr>
              <a:t>结</a:t>
            </a:r>
            <a:r>
              <a:rPr lang="zh-CN" altLang="ru-RU" sz="2400" b="1" dirty="0" smtClean="0">
                <a:latin typeface="Arial" pitchFamily="34" charset="0"/>
                <a:ea typeface="宋体" pitchFamily="2" charset="-122"/>
              </a:rPr>
              <a:t>）</a:t>
            </a:r>
            <a:endParaRPr lang="en-US" altLang="zh-CN" sz="2400" b="1" kern="0" dirty="0"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技术指标：</a:t>
            </a:r>
            <a:r>
              <a:rPr lang="ru-RU" altLang="zh-CN" sz="2400" b="1" kern="0" dirty="0">
                <a:latin typeface="+mn-lt"/>
                <a:ea typeface="宋体" pitchFamily="2" charset="-122"/>
              </a:rPr>
              <a:t> </a:t>
            </a:r>
            <a:r>
              <a:rPr lang="en-US" altLang="zh-CN" sz="2400" b="1" kern="0" dirty="0">
                <a:latin typeface="+mn-lt"/>
                <a:ea typeface="宋体" pitchFamily="2" charset="-122"/>
              </a:rPr>
              <a:t>SS(D)5,3,3(20/80)</a:t>
            </a:r>
            <a:endParaRPr lang="zh-CN" altLang="en-US" sz="2400" b="1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rgbClr val="00B050"/>
                </a:solidFill>
                <a:ea typeface="宋体" pitchFamily="2" charset="-122"/>
              </a:rPr>
              <a:t>第三个屏幕</a:t>
            </a:r>
            <a:r>
              <a:rPr lang="ru-RU" altLang="zh-CN" sz="2400" b="1" kern="0" dirty="0">
                <a:solidFill>
                  <a:srgbClr val="00B050"/>
                </a:solidFill>
                <a:ea typeface="宋体" pitchFamily="2" charset="-122"/>
              </a:rPr>
              <a:t>: </a:t>
            </a:r>
            <a:r>
              <a:rPr lang="ru-RU" altLang="zh-CN" sz="2400" b="1" kern="0" dirty="0">
                <a:latin typeface="+mn-lt"/>
                <a:ea typeface="宋体" pitchFamily="2" charset="-122"/>
              </a:rPr>
              <a:t>6</a:t>
            </a:r>
            <a:r>
              <a:rPr lang="zh-CN" altLang="en-US" sz="2400" b="1" kern="0" dirty="0">
                <a:latin typeface="+mn-lt"/>
                <a:ea typeface="宋体" pitchFamily="2" charset="-122"/>
              </a:rPr>
              <a:t>小时或</a:t>
            </a:r>
            <a:r>
              <a:rPr lang="zh-CN" altLang="en-US" sz="2400" b="1" u="sng" kern="0" dirty="0">
                <a:latin typeface="+mn-lt"/>
                <a:ea typeface="宋体" pitchFamily="2" charset="-122"/>
              </a:rPr>
              <a:t>日线图</a:t>
            </a:r>
            <a:endParaRPr lang="ru-RU" altLang="zh-CN" sz="2400" b="1" u="sng" kern="0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（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借助于</a:t>
            </a:r>
            <a:r>
              <a:rPr lang="zh-CN" altLang="en-US" sz="2400" dirty="0">
                <a:ea typeface="宋体" pitchFamily="2" charset="-122"/>
              </a:rPr>
              <a:t>追</a:t>
            </a:r>
            <a:r>
              <a:rPr lang="zh-CN" altLang="en-US" sz="2400" dirty="0" smtClean="0">
                <a:ea typeface="宋体" pitchFamily="2" charset="-122"/>
              </a:rPr>
              <a:t>踪</a:t>
            </a:r>
            <a:r>
              <a:rPr lang="en-US" altLang="zh-CN" sz="2400" b="1" kern="0" dirty="0" err="1" smtClean="0">
                <a:latin typeface="+mn-lt"/>
                <a:ea typeface="宋体" pitchFamily="2" charset="-122"/>
              </a:rPr>
              <a:t>BuyStop</a:t>
            </a:r>
            <a:r>
              <a:rPr lang="en-US" altLang="zh-CN" sz="2400" b="1" kern="0" dirty="0" smtClean="0">
                <a:latin typeface="+mn-lt"/>
                <a:ea typeface="宋体" pitchFamily="2" charset="-122"/>
              </a:rPr>
              <a:t>/</a:t>
            </a:r>
            <a:r>
              <a:rPr lang="en-US" altLang="zh-CN" sz="2400" b="1" kern="0" dirty="0" err="1" smtClean="0">
                <a:latin typeface="+mn-lt"/>
                <a:ea typeface="宋体" pitchFamily="2" charset="-122"/>
              </a:rPr>
              <a:t>SellStop</a:t>
            </a:r>
            <a:r>
              <a:rPr lang="zh-CN" altLang="en-US" sz="2400" dirty="0" smtClean="0">
                <a:ea typeface="宋体" pitchFamily="2" charset="-122"/>
              </a:rPr>
              <a:t>订单进行入场</a:t>
            </a:r>
            <a:r>
              <a:rPr lang="zh-CN" altLang="ru-RU" sz="2400" b="1" dirty="0" smtClean="0">
                <a:latin typeface="Arial" pitchFamily="34" charset="0"/>
                <a:ea typeface="宋体" pitchFamily="2" charset="-122"/>
              </a:rPr>
              <a:t>）</a:t>
            </a:r>
            <a:endParaRPr lang="en-US" altLang="zh-CN" sz="2400" b="1" kern="0" dirty="0"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ru-RU" sz="2400" b="1" dirty="0">
                <a:latin typeface="Arial" pitchFamily="34" charset="0"/>
                <a:ea typeface="宋体" pitchFamily="2" charset="-122"/>
              </a:rPr>
              <a:t>技术指标</a:t>
            </a:r>
            <a:r>
              <a:rPr lang="ru-RU" altLang="zh-CN" sz="2400" b="1" kern="0" dirty="0">
                <a:latin typeface="+mn-lt"/>
                <a:ea typeface="宋体" pitchFamily="2" charset="-122"/>
              </a:rPr>
              <a:t>: </a:t>
            </a:r>
            <a:r>
              <a:rPr lang="zh-CN" altLang="en-US" sz="2400" b="1" kern="0" dirty="0">
                <a:latin typeface="+mn-lt"/>
                <a:ea typeface="宋体" pitchFamily="2" charset="-122"/>
              </a:rPr>
              <a:t> 无</a:t>
            </a:r>
            <a:endParaRPr lang="ru-RU" altLang="zh-CN" sz="2400" b="1" kern="0" dirty="0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31888"/>
            <a:ext cx="47434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2343150"/>
            <a:ext cx="9144000" cy="2038350"/>
          </a:xfrm>
        </p:spPr>
        <p:txBody>
          <a:bodyPr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cs typeface="Arial" pitchFamily="34" charset="0"/>
              </a:rPr>
              <a:t>感谢收看</a:t>
            </a:r>
            <a:r>
              <a:rPr sz="2800" b="1" dirty="0" smtClean="0">
                <a:solidFill>
                  <a:schemeClr val="tx1"/>
                </a:solidFill>
                <a:cs typeface="Arial" pitchFamily="34" charset="0"/>
              </a:rPr>
              <a:t>!</a:t>
            </a:r>
            <a:endParaRPr sz="2800" b="1" cap="none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第一个问题：趋势方向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15566"/>
            <a:ext cx="7758759" cy="389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宋体" pitchFamily="2" charset="-122"/>
              </a:rPr>
              <a:t>不同时段存在不同方向的趋势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87574"/>
            <a:ext cx="7470727" cy="37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cs typeface="Arial" charset="0"/>
              </a:rPr>
              <a:t>第二个问题</a:t>
            </a:r>
            <a:r>
              <a:rPr lang="ru-RU" altLang="zh-CN" sz="2400" b="1" dirty="0">
                <a:cs typeface="Arial" charset="0"/>
              </a:rPr>
              <a:t>: </a:t>
            </a:r>
            <a:r>
              <a:rPr lang="zh-CN" altLang="en-US" sz="2400" b="1" dirty="0">
                <a:cs typeface="Arial" charset="0"/>
              </a:rPr>
              <a:t>技术指标信</a:t>
            </a:r>
            <a:r>
              <a:rPr lang="zh-CN" altLang="en-US" sz="2400" b="1" dirty="0" smtClean="0">
                <a:cs typeface="Arial" charset="0"/>
              </a:rPr>
              <a:t>号冲突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white">
          <a:xfrm>
            <a:off x="323850" y="915988"/>
            <a:ext cx="8280400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宋体" pitchFamily="2" charset="-122"/>
              </a:rPr>
              <a:t>趋势指标</a:t>
            </a:r>
            <a:r>
              <a:rPr lang="en-US" altLang="zh-CN" sz="3200" b="1" dirty="0">
                <a:ea typeface="宋体" pitchFamily="2" charset="-122"/>
              </a:rPr>
              <a:t>: </a:t>
            </a:r>
            <a:r>
              <a:rPr lang="en-US" altLang="zh-CN" sz="3200" dirty="0" smtClean="0">
                <a:ea typeface="宋体" pitchFamily="2" charset="-122"/>
              </a:rPr>
              <a:t>MA</a:t>
            </a:r>
            <a:r>
              <a:rPr lang="ru-RU" altLang="zh-CN" sz="3200" dirty="0" smtClean="0">
                <a:ea typeface="宋体" pitchFamily="2" charset="-122"/>
              </a:rPr>
              <a:t>, </a:t>
            </a:r>
            <a:r>
              <a:rPr lang="en-US" altLang="zh-CN" sz="3200" dirty="0" smtClean="0">
                <a:ea typeface="宋体" pitchFamily="2" charset="-122"/>
              </a:rPr>
              <a:t>Alligator</a:t>
            </a:r>
            <a:r>
              <a:rPr lang="ru-RU" altLang="zh-CN" sz="3200" dirty="0" smtClean="0">
                <a:ea typeface="宋体" pitchFamily="2" charset="-122"/>
              </a:rPr>
              <a:t>, </a:t>
            </a:r>
            <a:r>
              <a:rPr lang="en-US" altLang="zh-CN" sz="3200" dirty="0" err="1" smtClean="0">
                <a:ea typeface="宋体" pitchFamily="2" charset="-122"/>
              </a:rPr>
              <a:t>Ichimoku</a:t>
            </a:r>
            <a:r>
              <a:rPr lang="en-US" altLang="zh-CN" sz="3200" dirty="0" smtClean="0">
                <a:ea typeface="宋体" pitchFamily="2" charset="-122"/>
              </a:rPr>
              <a:t>, Bollinger</a:t>
            </a:r>
            <a:r>
              <a:rPr lang="ru-RU" altLang="zh-CN" sz="3200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Bands</a:t>
            </a:r>
            <a:r>
              <a:rPr lang="ru-RU" altLang="zh-CN" sz="3200" dirty="0" smtClean="0">
                <a:ea typeface="宋体" pitchFamily="2" charset="-122"/>
              </a:rPr>
              <a:t>, </a:t>
            </a:r>
            <a:r>
              <a:rPr lang="en-US" altLang="zh-CN" sz="3200" dirty="0" smtClean="0">
                <a:ea typeface="宋体" pitchFamily="2" charset="-122"/>
              </a:rPr>
              <a:t>ADX</a:t>
            </a:r>
            <a:endParaRPr lang="en-US" altLang="zh-CN" sz="3200" dirty="0">
              <a:ea typeface="宋体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CN" sz="3200" b="1" dirty="0">
              <a:ea typeface="宋体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宋体" pitchFamily="2" charset="-122"/>
              </a:rPr>
              <a:t>振荡指标</a:t>
            </a:r>
            <a:r>
              <a:rPr lang="en-US" altLang="zh-CN" sz="3200" b="1" dirty="0">
                <a:ea typeface="宋体" pitchFamily="2" charset="-122"/>
              </a:rPr>
              <a:t>:</a:t>
            </a:r>
            <a:r>
              <a:rPr lang="zh-CN" altLang="en-US" sz="3200" b="1" dirty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Stochastic</a:t>
            </a:r>
            <a:r>
              <a:rPr lang="ru-RU" altLang="zh-CN" sz="3200" dirty="0" smtClean="0">
                <a:ea typeface="宋体" pitchFamily="2" charset="-122"/>
              </a:rPr>
              <a:t>, </a:t>
            </a:r>
            <a:r>
              <a:rPr lang="en-US" altLang="zh-CN" sz="3200" dirty="0" smtClean="0">
                <a:ea typeface="宋体" pitchFamily="2" charset="-122"/>
              </a:rPr>
              <a:t>RSI</a:t>
            </a:r>
            <a:r>
              <a:rPr lang="ru-RU" altLang="zh-CN" sz="3200" dirty="0" smtClean="0">
                <a:ea typeface="宋体" pitchFamily="2" charset="-122"/>
              </a:rPr>
              <a:t>, </a:t>
            </a:r>
            <a:r>
              <a:rPr lang="en-US" altLang="zh-CN" sz="3200" dirty="0" smtClean="0">
                <a:ea typeface="宋体" pitchFamily="2" charset="-122"/>
              </a:rPr>
              <a:t>Momentum, CCI, MACD</a:t>
            </a:r>
            <a:endParaRPr lang="en-US" altLang="zh-CN" sz="3200" dirty="0">
              <a:ea typeface="宋体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CN" sz="3200" b="1" dirty="0">
              <a:ea typeface="宋体" pitchFamily="2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宋体" pitchFamily="2" charset="-122"/>
              </a:rPr>
              <a:t>辅助指标</a:t>
            </a:r>
            <a:r>
              <a:rPr lang="en-US" altLang="zh-CN" sz="3200" b="1" dirty="0">
                <a:ea typeface="宋体" pitchFamily="2" charset="-122"/>
              </a:rPr>
              <a:t>: </a:t>
            </a:r>
            <a:r>
              <a:rPr lang="en-US" altLang="zh-CN" sz="3200" dirty="0">
                <a:ea typeface="宋体" pitchFamily="2" charset="-122"/>
              </a:rPr>
              <a:t>Volume</a:t>
            </a:r>
            <a:r>
              <a:rPr lang="ru-RU" altLang="zh-CN" sz="3200" dirty="0">
                <a:ea typeface="宋体" pitchFamily="2" charset="-122"/>
              </a:rPr>
              <a:t>, </a:t>
            </a:r>
            <a:r>
              <a:rPr lang="en-US" altLang="zh-CN" sz="3200" dirty="0">
                <a:ea typeface="宋体" pitchFamily="2" charset="-122"/>
              </a:rPr>
              <a:t>ATR</a:t>
            </a:r>
            <a:endParaRPr lang="zh-CN" altLang="en-US" sz="3200" dirty="0">
              <a:ea typeface="宋体" pitchFamily="2" charset="-122"/>
            </a:endParaRPr>
          </a:p>
          <a:p>
            <a:pPr>
              <a:defRPr/>
            </a:pPr>
            <a:endParaRPr lang="zh-CN" altLang="ru-RU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cs typeface="Arial" charset="0"/>
              </a:rPr>
              <a:t>技术指标信号冲突</a:t>
            </a:r>
            <a:endParaRPr lang="ru-RU" altLang="zh-CN" sz="2400" b="1" dirty="0">
              <a:cs typeface="Arial" charset="0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15566"/>
            <a:ext cx="7776864" cy="39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Равнобедренный треугольник 26"/>
          <p:cNvSpPr>
            <a:spLocks noChangeArrowheads="1"/>
          </p:cNvSpPr>
          <p:nvPr/>
        </p:nvSpPr>
        <p:spPr bwMode="auto">
          <a:xfrm rot="8259784">
            <a:off x="6519382" y="3194881"/>
            <a:ext cx="36353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75709" y="1203598"/>
            <a:ext cx="43916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2" y="987574"/>
            <a:ext cx="4391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40347" y="987574"/>
            <a:ext cx="5760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437195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SS(D) 5,3,3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29183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EMA(D)20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5625"/>
            <a:ext cx="7632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179388" y="1238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ru-RU" sz="2400" b="1">
                <a:ea typeface="宋体" pitchFamily="2" charset="-122"/>
              </a:rPr>
              <a:t>道氏理论</a:t>
            </a:r>
            <a:endParaRPr lang="ru-RU" altLang="zh-CN" sz="2400" b="1">
              <a:cs typeface="Arial" charset="0"/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0"/>
            <a:ext cx="2066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95288" y="987425"/>
            <a:ext cx="8229600" cy="3438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charset="0"/>
              <a:buNone/>
              <a:defRPr/>
            </a:pPr>
            <a:endParaRPr lang="en-US" sz="2800" b="1" kern="0" dirty="0">
              <a:latin typeface="Calibri" pitchFamily="34" charset="0"/>
              <a:ea typeface="+mn-ea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white">
          <a:xfrm>
            <a:off x="395288" y="1203325"/>
            <a:ext cx="7345362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zh-CN" altLang="en-US" sz="4000" b="1">
                <a:ea typeface="宋体" pitchFamily="2" charset="-122"/>
              </a:rPr>
              <a:t> </a:t>
            </a:r>
            <a:r>
              <a:rPr lang="zh-CN" altLang="ru-RU" sz="4000" b="1">
                <a:ea typeface="宋体" pitchFamily="2" charset="-122"/>
              </a:rPr>
              <a:t>主要趋势</a:t>
            </a:r>
            <a:endParaRPr lang="en-US" altLang="zh-CN" sz="4000" b="1">
              <a:ea typeface="宋体" pitchFamily="2" charset="-122"/>
            </a:endParaRPr>
          </a:p>
          <a:p>
            <a:pPr>
              <a:buFontTx/>
              <a:buChar char="•"/>
            </a:pPr>
            <a:endParaRPr lang="zh-CN" altLang="en-US" sz="4000" b="1"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zh-CN" altLang="en-US" sz="4000" b="1">
                <a:ea typeface="宋体" pitchFamily="2" charset="-122"/>
              </a:rPr>
              <a:t> 次级趋势（</a:t>
            </a:r>
            <a:r>
              <a:rPr lang="zh-CN" altLang="ru-RU" sz="4000" b="1">
                <a:ea typeface="宋体" pitchFamily="2" charset="-122"/>
              </a:rPr>
              <a:t>过度趋势</a:t>
            </a:r>
            <a:r>
              <a:rPr lang="zh-CN" altLang="en-US" sz="4000" b="1">
                <a:ea typeface="宋体" pitchFamily="2" charset="-122"/>
              </a:rPr>
              <a:t>）</a:t>
            </a:r>
          </a:p>
          <a:p>
            <a:pPr>
              <a:buFontTx/>
              <a:buChar char="•"/>
            </a:pPr>
            <a:endParaRPr lang="zh-CN" altLang="en-US" sz="4000" b="1"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zh-CN" altLang="en-US" sz="4000" b="1">
                <a:ea typeface="宋体" pitchFamily="2" charset="-122"/>
              </a:rPr>
              <a:t> 短期趋势</a:t>
            </a:r>
            <a:endParaRPr lang="zh-CN" altLang="ru-RU" sz="4000" b="1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9E5DC"/>
      </a:lt2>
      <a:accent1>
        <a:srgbClr val="FF9900"/>
      </a:accent1>
      <a:accent2>
        <a:srgbClr val="0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FF6600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9E5DC"/>
    </a:lt2>
    <a:accent1>
      <a:srgbClr val="FF9900"/>
    </a:accent1>
    <a:accent2>
      <a:srgbClr val="000000"/>
    </a:accent2>
    <a:accent3>
      <a:srgbClr val="A28E6A"/>
    </a:accent3>
    <a:accent4>
      <a:srgbClr val="956251"/>
    </a:accent4>
    <a:accent5>
      <a:srgbClr val="918485"/>
    </a:accent5>
    <a:accent6>
      <a:srgbClr val="FF6600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9E5DC"/>
    </a:lt2>
    <a:accent1>
      <a:srgbClr val="FF9900"/>
    </a:accent1>
    <a:accent2>
      <a:srgbClr val="000000"/>
    </a:accent2>
    <a:accent3>
      <a:srgbClr val="A28E6A"/>
    </a:accent3>
    <a:accent4>
      <a:srgbClr val="956251"/>
    </a:accent4>
    <a:accent5>
      <a:srgbClr val="918485"/>
    </a:accent5>
    <a:accent6>
      <a:srgbClr val="FF6600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1164</Words>
  <Application>Microsoft Office PowerPoint</Application>
  <PresentationFormat>Экран (16:9)</PresentationFormat>
  <Paragraphs>170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WidescreenPres</vt:lpstr>
      <vt:lpstr>欢迎光临!</vt:lpstr>
      <vt:lpstr>  亚历山大·埃尔德 “三重滤网” 交易策略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感谢收看!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Тарифы. Счета. Платформы.</dc:title>
  <dc:creator/>
  <cp:lastModifiedBy/>
  <cp:revision>53</cp:revision>
  <dcterms:created xsi:type="dcterms:W3CDTF">2010-07-20T11:32:52Z</dcterms:created>
  <dcterms:modified xsi:type="dcterms:W3CDTF">2015-11-07T05:02:58Z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